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Quattrocento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99NEaB5FjKqTmMx8nrr519AYP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QuattrocentoSans-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italic.fntdata"/><Relationship Id="rId25" Type="http://schemas.openxmlformats.org/officeDocument/2006/relationships/font" Target="fonts/QuattrocentoSans-bold.fntdata"/><Relationship Id="rId28" Type="http://customschemas.google.com/relationships/presentationmetadata" Target="metadata"/><Relationship Id="rId27" Type="http://schemas.openxmlformats.org/officeDocument/2006/relationships/font" Target="fonts/Quattrocento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MZjaGitpu4JG22gixZZpBD2FMnIj5YUv/view?usp=shari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Informer les élèves qu’ils débutent aujourd’hui l’apprentissage d’un nouveau contenu en orientation scolaire et professionnelle, c’est-à-dire, un COSP qui se nomme: Caractéristiques de l’école secondaire.</a:t>
            </a:r>
            <a:endParaRPr/>
          </a:p>
          <a:p>
            <a:pPr indent="0" lvl="0" marL="0" rtl="0" algn="l">
              <a:lnSpc>
                <a:spcPct val="100000"/>
              </a:lnSpc>
              <a:spcBef>
                <a:spcPts val="0"/>
              </a:spcBef>
              <a:spcAft>
                <a:spcPts val="0"/>
              </a:spcAft>
              <a:buSzPts val="1400"/>
              <a:buNone/>
            </a:pPr>
            <a:r>
              <a:rPr lang="en-US"/>
              <a:t>Ça va se vivre en trois parties: aujourd’hui avec des activités de préparation, lors d’une rencontre virtuelle avec École en réseau et leur annoncer qu’un retour sera fait avec eux, après la rencontre en réseau afin de s’assurer que l’apprentissage est intégré en lien avec les Caractéristiques de l’école secondaire.</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Faire un retour sur la question 3  de l’activité préparatoire: Selon toi, comment se déroule une journée au secondaire?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Demander aux élèves s’ils ont trouvé d’autres éléments à comparer. Leur suggérer d’ajouter les éléments qui les inspirent dans les dernières cases du tableau dans le cahier de l’élève.</a:t>
            </a:r>
            <a:endParaRPr/>
          </a:p>
          <a:p>
            <a:pPr indent="-95250" lvl="0" marL="171450" rtl="0" algn="l">
              <a:lnSpc>
                <a:spcPct val="100000"/>
              </a:lnSpc>
              <a:spcBef>
                <a:spcPts val="0"/>
              </a:spcBef>
              <a:spcAft>
                <a:spcPts val="0"/>
              </a:spcAft>
              <a:buClr>
                <a:schemeClr val="dk1"/>
              </a:buClr>
              <a:buSzPts val="1200"/>
              <a:buFont typeface="Calibri"/>
              <a:buNone/>
            </a:pPr>
            <a:r>
              <a:t/>
            </a:r>
            <a:endParaRPr/>
          </a:p>
        </p:txBody>
      </p:sp>
      <p:sp>
        <p:nvSpPr>
          <p:cNvPr id="249" name="Google Shape;24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Présenter aux élèves l’endroit dans le cahier où ils pourront noter ce qu’ils apprennent ou confirment durant la rencontre virtuelle.</a:t>
            </a:r>
            <a:endParaRPr/>
          </a:p>
        </p:txBody>
      </p:sp>
      <p:sp>
        <p:nvSpPr>
          <p:cNvPr id="285" name="Google Shape;28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Faire un retour sur les contributions des élèves sur le Padlet.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Présenter aux élèves l’intention de la vidéo: Valider ou infirmer leurs croyances, en apprendre davantage sur les caractéristiques de l’école secondaire.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Référer les élèves au tableau dans le cahier de l’élève. En fonction des éléments à comparer, les élèves notent ce qu’ils apprennent ou confirment durant la vidéo dans leur cahier de l’élève.</a:t>
            </a:r>
            <a:endParaRPr/>
          </a:p>
        </p:txBody>
      </p:sp>
      <p:sp>
        <p:nvSpPr>
          <p:cNvPr id="301" name="Google Shape;30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N.B: Les mises en situation sont disponibles dans cette </a:t>
            </a:r>
            <a:r>
              <a:rPr lang="en-US" u="sng">
                <a:solidFill>
                  <a:schemeClr val="hlink"/>
                </a:solidFill>
                <a:hlinkClick r:id="rId2"/>
              </a:rPr>
              <a:t>courte BD ICI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Pour chaque mise en situation, référer les élèves à l’élément à comparer dans leur tableau.</a:t>
            </a:r>
            <a:endParaRPr/>
          </a:p>
          <a:p>
            <a:pPr indent="0" lvl="0" marL="0" rtl="0" algn="l">
              <a:lnSpc>
                <a:spcPct val="100000"/>
              </a:lnSpc>
              <a:spcBef>
                <a:spcPts val="0"/>
              </a:spcBef>
              <a:spcAft>
                <a:spcPts val="0"/>
              </a:spcAft>
              <a:buSzPts val="1400"/>
              <a:buNone/>
            </a:pPr>
            <a:r>
              <a:rPr lang="en-US"/>
              <a:t>Inviter les élèves à noter ce qu’ils apprennent ou confirment, dans le cahier de l’élève.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Demander aux élèves d’aller au delà des mots, de faire des inférences, afin de dégager des éléments pour comparer l’école primaire et secondaire à partir de la mise en situation.</a:t>
            </a:r>
            <a:endParaRPr/>
          </a:p>
        </p:txBody>
      </p:sp>
      <p:sp>
        <p:nvSpPr>
          <p:cNvPr id="318" name="Google Shape;31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Retour sur les tâches que les élèves ont à effectuer pour atteindre le résultat attendu et vérifier leur compréhension:</a:t>
            </a:r>
            <a:endParaRPr/>
          </a:p>
          <a:p>
            <a:pPr indent="-171450" lvl="0" marL="171450" rtl="0" algn="l">
              <a:lnSpc>
                <a:spcPct val="100000"/>
              </a:lnSpc>
              <a:spcBef>
                <a:spcPts val="0"/>
              </a:spcBef>
              <a:spcAft>
                <a:spcPts val="0"/>
              </a:spcAft>
              <a:buSzPts val="1400"/>
              <a:buFont typeface="Noto Sans Symbols"/>
              <a:buChar char="▪"/>
            </a:pPr>
            <a:r>
              <a:rPr lang="en-US"/>
              <a:t>Nommer des éléments permettant d’aborder le fonctionnement et l’organisation d’une école secondaire.</a:t>
            </a:r>
            <a:endParaRPr/>
          </a:p>
          <a:p>
            <a:pPr indent="-171450" lvl="0" marL="171450" rtl="0" algn="l">
              <a:lnSpc>
                <a:spcPct val="100000"/>
              </a:lnSpc>
              <a:spcBef>
                <a:spcPts val="0"/>
              </a:spcBef>
              <a:spcAft>
                <a:spcPts val="0"/>
              </a:spcAft>
              <a:buSzPts val="1400"/>
              <a:buFont typeface="Noto Sans Symbols"/>
              <a:buChar char="▪"/>
            </a:pPr>
            <a:r>
              <a:rPr lang="en-US"/>
              <a:t>Explorer le fonctionnement d’une école secondaire par différents moyens.</a:t>
            </a:r>
            <a:endParaRPr/>
          </a:p>
          <a:p>
            <a:pPr indent="-171450" lvl="0" marL="171450" rtl="0" algn="l">
              <a:lnSpc>
                <a:spcPct val="100000"/>
              </a:lnSpc>
              <a:spcBef>
                <a:spcPts val="0"/>
              </a:spcBef>
              <a:spcAft>
                <a:spcPts val="0"/>
              </a:spcAft>
              <a:buSzPts val="1400"/>
              <a:buFont typeface="Noto Sans Symbols"/>
              <a:buChar char="▪"/>
            </a:pPr>
            <a:r>
              <a:rPr lang="en-US"/>
              <a:t>Élaborer une représentation visuelle de votre comparaison.</a:t>
            </a:r>
            <a:endParaRPr/>
          </a:p>
          <a:p>
            <a:pPr indent="-171450" lvl="0" marL="171450" rtl="0" algn="l">
              <a:lnSpc>
                <a:spcPct val="100000"/>
              </a:lnSpc>
              <a:spcBef>
                <a:spcPts val="0"/>
              </a:spcBef>
              <a:spcAft>
                <a:spcPts val="0"/>
              </a:spcAft>
              <a:buSzPts val="1400"/>
              <a:buFont typeface="Noto Sans Symbols"/>
              <a:buChar char="▪"/>
            </a:pPr>
            <a:r>
              <a:rPr lang="en-US"/>
              <a:t>Réfléchir à l’activité que vous allez réaliser.</a:t>
            </a:r>
            <a:endParaRPr/>
          </a:p>
          <a:p>
            <a:pPr indent="0" lvl="0" marL="0" rtl="0" algn="l">
              <a:lnSpc>
                <a:spcPct val="100000"/>
              </a:lnSpc>
              <a:spcBef>
                <a:spcPts val="0"/>
              </a:spcBef>
              <a:spcAft>
                <a:spcPts val="0"/>
              </a:spcAft>
              <a:buSzPts val="1400"/>
              <a:buNone/>
            </a:pPr>
            <a:r>
              <a:t/>
            </a:r>
            <a:endParaRPr/>
          </a:p>
        </p:txBody>
      </p:sp>
      <p:sp>
        <p:nvSpPr>
          <p:cNvPr id="328" name="Google Shape;32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Quattrocento Sans"/>
              <a:buNone/>
            </a:pPr>
            <a:r>
              <a:rPr lang="en-US" sz="1800"/>
              <a:t>Informer les élèves qu’ils poursuivent et finalisent l’apprentissage du contenu en orientation scolaire et professionnelle en lien avec les Caractéristiques de l’école secondaire, pour une 3</a:t>
            </a:r>
            <a:r>
              <a:rPr baseline="30000" lang="en-US" sz="1800"/>
              <a:t>e</a:t>
            </a:r>
            <a:r>
              <a:rPr lang="en-US" sz="1800"/>
              <a:t> partie et qu’ensuite, il seront en mesure de poursuivre leur découverte et leur réflexion avec un prochain contenu.</a:t>
            </a:r>
            <a:endParaRPr/>
          </a:p>
        </p:txBody>
      </p:sp>
      <p:sp>
        <p:nvSpPr>
          <p:cNvPr id="343" name="Google Shape;34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Retour sur les tâches que les élèves ont à effectuer pour atteindre le résultat attendu dans son entièreté et vérifier leur compréhension:</a:t>
            </a:r>
            <a:endParaRPr/>
          </a:p>
          <a:p>
            <a:pPr indent="-171450" lvl="0" marL="171450" rtl="0" algn="l">
              <a:lnSpc>
                <a:spcPct val="100000"/>
              </a:lnSpc>
              <a:spcBef>
                <a:spcPts val="0"/>
              </a:spcBef>
              <a:spcAft>
                <a:spcPts val="0"/>
              </a:spcAft>
              <a:buSzPts val="1400"/>
              <a:buFont typeface="Noto Sans Symbols"/>
              <a:buChar char="▪"/>
            </a:pPr>
            <a:r>
              <a:rPr lang="en-US"/>
              <a:t>Nommer des éléments permettant d’aborder le fonctionnement et l’organisation d’une école secondaire.</a:t>
            </a:r>
            <a:endParaRPr/>
          </a:p>
          <a:p>
            <a:pPr indent="-171450" lvl="0" marL="171450" rtl="0" algn="l">
              <a:lnSpc>
                <a:spcPct val="100000"/>
              </a:lnSpc>
              <a:spcBef>
                <a:spcPts val="0"/>
              </a:spcBef>
              <a:spcAft>
                <a:spcPts val="0"/>
              </a:spcAft>
              <a:buSzPts val="1400"/>
              <a:buFont typeface="Noto Sans Symbols"/>
              <a:buChar char="▪"/>
            </a:pPr>
            <a:r>
              <a:rPr lang="en-US"/>
              <a:t>Explorer le fonctionnement d’une école secondaire par différents moyens.</a:t>
            </a:r>
            <a:endParaRPr/>
          </a:p>
          <a:p>
            <a:pPr indent="-171450" lvl="0" marL="171450" rtl="0" algn="l">
              <a:lnSpc>
                <a:spcPct val="100000"/>
              </a:lnSpc>
              <a:spcBef>
                <a:spcPts val="0"/>
              </a:spcBef>
              <a:spcAft>
                <a:spcPts val="0"/>
              </a:spcAft>
              <a:buSzPts val="1400"/>
              <a:buFont typeface="Noto Sans Symbols"/>
              <a:buChar char="▪"/>
            </a:pPr>
            <a:r>
              <a:rPr lang="en-US"/>
              <a:t>Élaborer une représentation visuelle de votre comparaison.</a:t>
            </a:r>
            <a:endParaRPr/>
          </a:p>
          <a:p>
            <a:pPr indent="-171450" lvl="0" marL="171450" rtl="0" algn="l">
              <a:lnSpc>
                <a:spcPct val="100000"/>
              </a:lnSpc>
              <a:spcBef>
                <a:spcPts val="0"/>
              </a:spcBef>
              <a:spcAft>
                <a:spcPts val="0"/>
              </a:spcAft>
              <a:buSzPts val="1400"/>
              <a:buFont typeface="Noto Sans Symbols"/>
              <a:buChar char="▪"/>
            </a:pPr>
            <a:r>
              <a:rPr lang="en-US"/>
              <a:t>Réfléchir à l’activité que vous allez réaliser.</a:t>
            </a:r>
            <a:endParaRPr/>
          </a:p>
          <a:p>
            <a:pPr indent="0" lvl="0" marL="0" rtl="0" algn="l">
              <a:lnSpc>
                <a:spcPct val="100000"/>
              </a:lnSpc>
              <a:spcBef>
                <a:spcPts val="0"/>
              </a:spcBef>
              <a:spcAft>
                <a:spcPts val="0"/>
              </a:spcAft>
              <a:buSzPts val="1400"/>
              <a:buNone/>
            </a:pPr>
            <a:r>
              <a:t/>
            </a:r>
            <a:endParaRPr/>
          </a:p>
        </p:txBody>
      </p:sp>
      <p:sp>
        <p:nvSpPr>
          <p:cNvPr id="364" name="Google Shape;364;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Faire un rappel du fonctionnement du diagramme de Venn.</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Demander aux élèves d’élaborer une représentation visuelle de leurs comparaisons de l’école primaire et secondaire à partir de leur connaissance de l’école primaire et de leurs apprentissages lors de la rencontre virtuelle, dans le cahier de l’élève. </a:t>
            </a:r>
            <a:endParaRPr/>
          </a:p>
        </p:txBody>
      </p:sp>
      <p:sp>
        <p:nvSpPr>
          <p:cNvPr id="378" name="Google Shape;37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Demander aux élèves de réfléchir aux activités qu’ils ont réalisée en répondant individuellement aux trois questions de la diapositive, dans le cahier de l’élève.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Animer une discussion de groupe à partir de leurs réponses.</a:t>
            </a:r>
            <a:endParaRPr/>
          </a:p>
        </p:txBody>
      </p:sp>
      <p:sp>
        <p:nvSpPr>
          <p:cNvPr id="387" name="Google Shape;38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Annoncer le prochain COSP qui sera vécu en réseau, en mai…</a:t>
            </a:r>
            <a:endParaRPr/>
          </a:p>
        </p:txBody>
      </p:sp>
      <p:sp>
        <p:nvSpPr>
          <p:cNvPr id="407" name="Google Shape;40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Informer les élèves que dès le troisième cycle du primaire et jusqu’à la fin du secondaire, les COSP entretiennent les élèves à l’importance de s’intéresser à son développement personnel et scolaire pour préparer son avenir. Il s’agit d’un éveil à la connaissance de soi, à la connaissance du monde scolaire et à celle du monde du travail.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Informer les élèves des composantes du COSP : </a:t>
            </a:r>
            <a:endParaRPr/>
          </a:p>
          <a:p>
            <a:pPr indent="0" lvl="0" marL="0" rtl="0" algn="l">
              <a:lnSpc>
                <a:spcPct val="100000"/>
              </a:lnSpc>
              <a:spcBef>
                <a:spcPts val="0"/>
              </a:spcBef>
              <a:spcAft>
                <a:spcPts val="0"/>
              </a:spcAft>
              <a:buSzPts val="1400"/>
              <a:buNone/>
            </a:pPr>
            <a:r>
              <a:rPr lang="en-US"/>
              <a:t>Thème du COSP : Caractéristiques de l’école secondaire.</a:t>
            </a:r>
            <a:endParaRPr/>
          </a:p>
          <a:p>
            <a:pPr indent="0" lvl="0" marL="0" rtl="0" algn="l">
              <a:lnSpc>
                <a:spcPct val="100000"/>
              </a:lnSpc>
              <a:spcBef>
                <a:spcPts val="0"/>
              </a:spcBef>
              <a:spcAft>
                <a:spcPts val="0"/>
              </a:spcAft>
              <a:buSzPts val="1400"/>
              <a:buNone/>
            </a:pPr>
            <a:r>
              <a:rPr lang="en-US"/>
              <a:t>Résultat attendu (RA) : Comparer les principales différences et ressemblances entre l’école primaire et l’école secondaire. (La stratégie d’apprentissage fait partie du RA).</a:t>
            </a:r>
            <a:endParaRPr/>
          </a:p>
          <a:p>
            <a:pPr indent="0" lvl="0" marL="0" rtl="0" algn="l">
              <a:lnSpc>
                <a:spcPct val="100000"/>
              </a:lnSpc>
              <a:spcBef>
                <a:spcPts val="0"/>
              </a:spcBef>
              <a:spcAft>
                <a:spcPts val="0"/>
              </a:spcAft>
              <a:buSzPts val="1400"/>
              <a:buNone/>
            </a:pPr>
            <a:r>
              <a:rPr lang="en-US"/>
              <a:t>Stratégie d’apprentissage Comparer : Rechercher des éléments ou des caractéristiques qui permettent d’établir des relations ou des rapports entre les informations (rechercher des différences ou des ressemblances, rechercher des rapports de dimensions [plus grand que, plus petit que, égal à], rechercher des rapports d’importance, rechercher des rapports d’ordre ou de séquence, etc.).</a:t>
            </a:r>
            <a:endParaRPr/>
          </a:p>
          <a:p>
            <a:pPr indent="0" lvl="0" marL="0" rtl="0" algn="l">
              <a:lnSpc>
                <a:spcPct val="100000"/>
              </a:lnSpc>
              <a:spcBef>
                <a:spcPts val="0"/>
              </a:spcBef>
              <a:spcAft>
                <a:spcPts val="0"/>
              </a:spcAft>
              <a:buSzPts val="1400"/>
              <a:buNone/>
            </a:pPr>
            <a:r>
              <a:rPr lang="en-US"/>
              <a:t>Axe de connaissance : Connaissance du monde scolaire.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8" name="Google Shape;10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Présenter le sujet aux élèves de façon explicite : préciser le COSP, le résultat attendu ainsi que l’objectif poursuivi (pourquoi ce sujet, à quoi ces apprentissages vont-ils servir?). Exemple d’explication: « Vous ferez des apprentissages liés au COSP Caractéristiques de l’école secondaire.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Annoncer aux élèves qu’à la fin, ils seront en mesure de comparer l’école primaire et l’école secondaire à partir de leurs principales différences et ressemblances et de s’approprier le fonctionnement de l’école secondaire. Que ce COSP leur permettra de se préparer à leur entrée au secondaire.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Que ce contenu leur permettra de réaliser que le secondaire ressemble au primaire, de voir favorablement leur entrée au secondaire et de découvrir les avantages de l’école secondaire.</a:t>
            </a:r>
            <a:endParaRPr/>
          </a:p>
        </p:txBody>
      </p:sp>
      <p:sp>
        <p:nvSpPr>
          <p:cNvPr id="115" name="Google Shape;1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Demander aux élèves de répondre à la première question du cahier de l’élève avant d’expliquer et modéliser la stratégie d’apprentissage Comparer en donnant des exemples.  </a:t>
            </a:r>
            <a:endParaRPr/>
          </a:p>
          <a:p>
            <a:pPr indent="0" lvl="0" marL="0" rtl="0" algn="l">
              <a:lnSpc>
                <a:spcPct val="100000"/>
              </a:lnSpc>
              <a:spcBef>
                <a:spcPts val="0"/>
              </a:spcBef>
              <a:spcAft>
                <a:spcPts val="0"/>
              </a:spcAft>
              <a:buSzPts val="1400"/>
              <a:buNone/>
            </a:pPr>
            <a:r>
              <a:rPr lang="en-US"/>
              <a:t>Suite à la discussion, ils bonifient leur réponse.</a:t>
            </a:r>
            <a:endParaRPr/>
          </a:p>
          <a:p>
            <a:pPr indent="-171450" lvl="0" marL="171450" rtl="0" algn="l">
              <a:lnSpc>
                <a:spcPct val="100000"/>
              </a:lnSpc>
              <a:spcBef>
                <a:spcPts val="0"/>
              </a:spcBef>
              <a:spcAft>
                <a:spcPts val="0"/>
              </a:spcAft>
              <a:buClr>
                <a:schemeClr val="dk1"/>
              </a:buClr>
              <a:buSzPts val="1200"/>
              <a:buFont typeface="Calibri"/>
              <a:buChar char="-"/>
            </a:pPr>
            <a:r>
              <a:rPr lang="en-US"/>
              <a:t>La définition complète: </a:t>
            </a:r>
            <a:r>
              <a:rPr lang="en-US">
                <a:latin typeface="Quattrocento Sans"/>
                <a:ea typeface="Quattrocento Sans"/>
                <a:cs typeface="Quattrocento Sans"/>
                <a:sym typeface="Quattrocento Sans"/>
              </a:rPr>
              <a:t>Comparer c'est rechercher des éléments ou des caractéristiques qui permettent d’établir des relations ou des rapports entre les informations (rechercher des différences ou des ressemblances, rechercher des rapports de dimensions [plus grand que, plus petit que, égal à], rechercher des rapports d’importance, rechercher des rapports d’ordre ou de séquence, etc.) </a:t>
            </a:r>
            <a:endParaRPr sz="600"/>
          </a:p>
          <a:p>
            <a:pPr indent="-171450" lvl="0" marL="171450" rtl="0" algn="l">
              <a:lnSpc>
                <a:spcPct val="100000"/>
              </a:lnSpc>
              <a:spcBef>
                <a:spcPts val="0"/>
              </a:spcBef>
              <a:spcAft>
                <a:spcPts val="0"/>
              </a:spcAft>
              <a:buClr>
                <a:schemeClr val="dk1"/>
              </a:buClr>
              <a:buSzPts val="1200"/>
              <a:buFont typeface="Calibri"/>
              <a:buChar char="-"/>
            </a:pPr>
            <a:r>
              <a:rPr lang="en-US"/>
              <a:t>Exemple d’explication : « Il vous est demandé de comparer les principales différences et ressemblances entre l’école primaire et l’école secondaire en tenant compte d’un certain nombre d’éléments. » </a:t>
            </a:r>
            <a:endParaRPr/>
          </a:p>
          <a:p>
            <a:pPr indent="-171450" lvl="0" marL="171450" rtl="0" algn="l">
              <a:lnSpc>
                <a:spcPct val="100000"/>
              </a:lnSpc>
              <a:spcBef>
                <a:spcPts val="0"/>
              </a:spcBef>
              <a:spcAft>
                <a:spcPts val="0"/>
              </a:spcAft>
              <a:buClr>
                <a:schemeClr val="dk1"/>
              </a:buClr>
              <a:buSzPts val="1200"/>
              <a:buFont typeface="Calibri"/>
              <a:buChar char="-"/>
            </a:pPr>
            <a:r>
              <a:rPr lang="en-US"/>
              <a:t>Exemple de modélisation de la stratégie d’apprentissage Comparer : « Si je désire m’acheter une nouvelle paire de souliers de course et que j’hésite entre deux modèles, je vais comparer différentes caractéristiques de ces chaussures, comme le prix, l’épaisseur des semelles, la qualité des matériaux et la couleur, avant de faire l’achat. »</a:t>
            </a:r>
            <a:endParaRPr/>
          </a:p>
        </p:txBody>
      </p:sp>
      <p:sp>
        <p:nvSpPr>
          <p:cNvPr id="129" name="Google Shape;12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Il s’agit ici de réactiver les connaissances antérieures des élèves sur les réalités d’une école primaire et d’une école secondaire: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Demander aux élèves de noter ce qu’ils savent dans le cahier de l’élève.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Animer une discussion en plénière et permettre aux élèves de bonifier leurs réponses dans le cahier.</a:t>
            </a:r>
            <a:endParaRPr/>
          </a:p>
          <a:p>
            <a:pPr indent="-95250" lvl="0" marL="171450" rtl="0" algn="l">
              <a:lnSpc>
                <a:spcPct val="100000"/>
              </a:lnSpc>
              <a:spcBef>
                <a:spcPts val="0"/>
              </a:spcBef>
              <a:spcAft>
                <a:spcPts val="0"/>
              </a:spcAft>
              <a:buClr>
                <a:schemeClr val="dk1"/>
              </a:buClr>
              <a:buSzPts val="1200"/>
              <a:buFont typeface="Calibri"/>
              <a:buNone/>
            </a:pPr>
            <a:r>
              <a:t/>
            </a:r>
            <a:endParaRPr/>
          </a:p>
        </p:txBody>
      </p:sp>
      <p:sp>
        <p:nvSpPr>
          <p:cNvPr id="143" name="Google Shape;1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Demander aux élèves de répondre aux deux questions suivantes dans le cahier de l’élève.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Ensuite, discuter avec eux de leurs réponses. Noter les réponses les plus populaires de la discussion sur le Padlet.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Vous pouvez aussi discuter avec les élèves de leurs anticipations et de leurs croyances relatives à l’école secondaire.</a:t>
            </a:r>
            <a:endParaRPr/>
          </a:p>
          <a:p>
            <a:pPr indent="0" lvl="0" marL="0" marR="0" rtl="0" algn="l">
              <a:lnSpc>
                <a:spcPct val="100000"/>
              </a:lnSpc>
              <a:spcBef>
                <a:spcPts val="0"/>
              </a:spcBef>
              <a:spcAft>
                <a:spcPts val="0"/>
              </a:spcAft>
              <a:buClr>
                <a:schemeClr val="dk1"/>
              </a:buClr>
              <a:buSzPts val="1200"/>
              <a:buFont typeface="Calibri"/>
              <a:buNone/>
            </a:pPr>
            <a:r>
              <a:rPr lang="en-US"/>
              <a:t>Exemples de questions à poser : « Qu’aimeriez-vous savoir par rapport à l’école secondaire? Qu’est-ce qui vous rassurerait? Comment voyez-vous l’école secondaire? Selon vous, comment se déroule l’arrivée au secondaire? Qu’est-ce qui est positif dans le fait de s’engager dans un changement? Qu’avez-vous hâte de vivre au secondaire? ».</a:t>
            </a:r>
            <a:endParaRPr/>
          </a:p>
        </p:txBody>
      </p:sp>
      <p:sp>
        <p:nvSpPr>
          <p:cNvPr id="178" name="Google Shape;1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Expliquer aux élèves les tâches qu’ils auront à effectuer pour atteindre le résultat attendu et vérifier leur compréhension:</a:t>
            </a:r>
            <a:endParaRPr/>
          </a:p>
          <a:p>
            <a:pPr indent="-171450" lvl="0" marL="171450" rtl="0" algn="l">
              <a:lnSpc>
                <a:spcPct val="100000"/>
              </a:lnSpc>
              <a:spcBef>
                <a:spcPts val="0"/>
              </a:spcBef>
              <a:spcAft>
                <a:spcPts val="0"/>
              </a:spcAft>
              <a:buSzPts val="1400"/>
              <a:buFont typeface="Noto Sans Symbols"/>
              <a:buChar char="▪"/>
            </a:pPr>
            <a:r>
              <a:rPr lang="en-US"/>
              <a:t>Nommer des éléments permettant d’aborder le fonctionnement et l’organisation d’une école secondaire.</a:t>
            </a:r>
            <a:endParaRPr/>
          </a:p>
          <a:p>
            <a:pPr indent="-171450" lvl="0" marL="171450" rtl="0" algn="l">
              <a:lnSpc>
                <a:spcPct val="100000"/>
              </a:lnSpc>
              <a:spcBef>
                <a:spcPts val="0"/>
              </a:spcBef>
              <a:spcAft>
                <a:spcPts val="0"/>
              </a:spcAft>
              <a:buSzPts val="1400"/>
              <a:buFont typeface="Noto Sans Symbols"/>
              <a:buChar char="▪"/>
            </a:pPr>
            <a:r>
              <a:rPr lang="en-US"/>
              <a:t>Explorer le fonctionnement d’une école secondaire par différents moyens.</a:t>
            </a:r>
            <a:endParaRPr/>
          </a:p>
          <a:p>
            <a:pPr indent="-171450" lvl="0" marL="171450" rtl="0" algn="l">
              <a:lnSpc>
                <a:spcPct val="100000"/>
              </a:lnSpc>
              <a:spcBef>
                <a:spcPts val="0"/>
              </a:spcBef>
              <a:spcAft>
                <a:spcPts val="0"/>
              </a:spcAft>
              <a:buSzPts val="1400"/>
              <a:buFont typeface="Noto Sans Symbols"/>
              <a:buChar char="▪"/>
            </a:pPr>
            <a:r>
              <a:rPr lang="en-US"/>
              <a:t>Élaborer une représentation visuelle de votre comparaison.</a:t>
            </a:r>
            <a:endParaRPr/>
          </a:p>
          <a:p>
            <a:pPr indent="-171450" lvl="0" marL="171450" rtl="0" algn="l">
              <a:lnSpc>
                <a:spcPct val="100000"/>
              </a:lnSpc>
              <a:spcBef>
                <a:spcPts val="0"/>
              </a:spcBef>
              <a:spcAft>
                <a:spcPts val="0"/>
              </a:spcAft>
              <a:buSzPts val="1400"/>
              <a:buFont typeface="Noto Sans Symbols"/>
              <a:buChar char="▪"/>
            </a:pPr>
            <a:r>
              <a:rPr lang="en-US"/>
              <a:t>Réfléchir à l’activité que vous allez réaliser.</a:t>
            </a:r>
            <a:endParaRPr/>
          </a:p>
          <a:p>
            <a:pPr indent="0" lvl="0" marL="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US"/>
              <a:t>Rencontre virtuelle: Vidéo et mises en situation pour mettre en lumière les caractéristiques de l’école secondaire et débuter la comparaison</a:t>
            </a:r>
            <a:endParaRPr/>
          </a:p>
          <a:p>
            <a:pPr indent="-171450" lvl="0" marL="171450" rtl="0" algn="l">
              <a:lnSpc>
                <a:spcPct val="100000"/>
              </a:lnSpc>
              <a:spcBef>
                <a:spcPts val="0"/>
              </a:spcBef>
              <a:spcAft>
                <a:spcPts val="0"/>
              </a:spcAft>
              <a:buClr>
                <a:schemeClr val="dk1"/>
              </a:buClr>
              <a:buSzPts val="1200"/>
              <a:buFont typeface="Calibri"/>
              <a:buChar char="-"/>
            </a:pPr>
            <a:r>
              <a:rPr lang="en-US"/>
              <a:t>Activité de réinvestissement: comparaison + questions d’intégration</a:t>
            </a:r>
            <a:endParaRPr/>
          </a:p>
          <a:p>
            <a:pPr indent="0" lvl="0" marL="0" rtl="0" algn="l">
              <a:lnSpc>
                <a:spcPct val="100000"/>
              </a:lnSpc>
              <a:spcBef>
                <a:spcPts val="0"/>
              </a:spcBef>
              <a:spcAft>
                <a:spcPts val="0"/>
              </a:spcAft>
              <a:buSzPts val="1400"/>
              <a:buNone/>
            </a:pPr>
            <a:r>
              <a:t/>
            </a:r>
            <a:endParaRPr/>
          </a:p>
        </p:txBody>
      </p:sp>
      <p:sp>
        <p:nvSpPr>
          <p:cNvPr id="200" name="Google Shape;20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Informer les élèves qu’ils poursuivent l’apprentissage du contenu en orientation scolaire et professionnelle du COSP Caractéristiques de l’école secondaire, pour une 2</a:t>
            </a:r>
            <a:r>
              <a:rPr baseline="30000" lang="en-US"/>
              <a:t>e</a:t>
            </a:r>
            <a:r>
              <a:rPr lang="en-US"/>
              <a:t> partie, c’est-à-dire la rencontre virtuelle. </a:t>
            </a:r>
            <a:endParaRPr/>
          </a:p>
          <a:p>
            <a:pPr indent="0" lvl="0" marL="0" rtl="0" algn="l">
              <a:lnSpc>
                <a:spcPct val="100000"/>
              </a:lnSpc>
              <a:spcBef>
                <a:spcPts val="0"/>
              </a:spcBef>
              <a:spcAft>
                <a:spcPts val="0"/>
              </a:spcAft>
              <a:buSzPts val="1400"/>
              <a:buNone/>
            </a:pPr>
            <a:r>
              <a:t/>
            </a:r>
            <a:endParaRPr/>
          </a:p>
        </p:txBody>
      </p:sp>
      <p:sp>
        <p:nvSpPr>
          <p:cNvPr id="214" name="Google Shape;21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Retour sur les tâches que les élèves auront à effectuer pour atteindre le résultat attendu et vérifier leur compréhension:</a:t>
            </a:r>
            <a:endParaRPr/>
          </a:p>
          <a:p>
            <a:pPr indent="-171450" lvl="0" marL="171450" rtl="0" algn="l">
              <a:lnSpc>
                <a:spcPct val="100000"/>
              </a:lnSpc>
              <a:spcBef>
                <a:spcPts val="0"/>
              </a:spcBef>
              <a:spcAft>
                <a:spcPts val="0"/>
              </a:spcAft>
              <a:buSzPts val="1400"/>
              <a:buFont typeface="Noto Sans Symbols"/>
              <a:buChar char="▪"/>
            </a:pPr>
            <a:r>
              <a:rPr lang="en-US"/>
              <a:t>Nommer des éléments permettant d’aborder le fonctionnement et l’organisation d’une école secondaire.</a:t>
            </a:r>
            <a:endParaRPr/>
          </a:p>
          <a:p>
            <a:pPr indent="-171450" lvl="0" marL="171450" rtl="0" algn="l">
              <a:lnSpc>
                <a:spcPct val="100000"/>
              </a:lnSpc>
              <a:spcBef>
                <a:spcPts val="0"/>
              </a:spcBef>
              <a:spcAft>
                <a:spcPts val="0"/>
              </a:spcAft>
              <a:buSzPts val="1400"/>
              <a:buFont typeface="Noto Sans Symbols"/>
              <a:buChar char="▪"/>
            </a:pPr>
            <a:r>
              <a:rPr lang="en-US"/>
              <a:t>Explorer le fonctionnement d’une école secondaire par différents moyens.</a:t>
            </a:r>
            <a:endParaRPr/>
          </a:p>
          <a:p>
            <a:pPr indent="-171450" lvl="0" marL="171450" rtl="0" algn="l">
              <a:lnSpc>
                <a:spcPct val="100000"/>
              </a:lnSpc>
              <a:spcBef>
                <a:spcPts val="0"/>
              </a:spcBef>
              <a:spcAft>
                <a:spcPts val="0"/>
              </a:spcAft>
              <a:buSzPts val="1400"/>
              <a:buFont typeface="Noto Sans Symbols"/>
              <a:buChar char="▪"/>
            </a:pPr>
            <a:r>
              <a:rPr lang="en-US"/>
              <a:t>Élaborer une représentation visuelle de leur comparaison.</a:t>
            </a:r>
            <a:endParaRPr/>
          </a:p>
          <a:p>
            <a:pPr indent="-171450" lvl="0" marL="171450" rtl="0" algn="l">
              <a:lnSpc>
                <a:spcPct val="100000"/>
              </a:lnSpc>
              <a:spcBef>
                <a:spcPts val="0"/>
              </a:spcBef>
              <a:spcAft>
                <a:spcPts val="0"/>
              </a:spcAft>
              <a:buSzPts val="1400"/>
              <a:buFont typeface="Noto Sans Symbols"/>
              <a:buChar char="▪"/>
            </a:pPr>
            <a:r>
              <a:rPr lang="en-US"/>
              <a:t>Réfléchir à l’activité réalisée.</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35" name="Google Shape;23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1" name="Shape 21"/>
        <p:cNvGrpSpPr/>
        <p:nvPr/>
      </p:nvGrpSpPr>
      <p:grpSpPr>
        <a:xfrm>
          <a:off x="0" y="0"/>
          <a:ext cx="0" cy="0"/>
          <a:chOff x="0" y="0"/>
          <a:chExt cx="0" cy="0"/>
        </a:xfrm>
      </p:grpSpPr>
      <p:sp>
        <p:nvSpPr>
          <p:cNvPr id="22" name="Google Shape;22;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p:nvPr>
            <p:ph idx="2" type="pic"/>
          </p:nvPr>
        </p:nvSpPr>
        <p:spPr>
          <a:xfrm>
            <a:off x="5183188" y="987425"/>
            <a:ext cx="6172200" cy="4873625"/>
          </a:xfrm>
          <a:prstGeom prst="rect">
            <a:avLst/>
          </a:prstGeom>
          <a:noFill/>
          <a:ln>
            <a:noFill/>
          </a:ln>
        </p:spPr>
      </p:sp>
      <p:sp>
        <p:nvSpPr>
          <p:cNvPr id="68" name="Google Shape;68;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youtube.com/watch?v=SS-L37rNa64&amp;t=687s" TargetMode="External"/><Relationship Id="rId4" Type="http://schemas.openxmlformats.org/officeDocument/2006/relationships/hyperlink" Target="https://www.youtube.com/watch?v=SS-L37rNa64&amp;t=687s" TargetMode="External"/><Relationship Id="rId5" Type="http://schemas.openxmlformats.org/officeDocument/2006/relationships/hyperlink" Target="https://www.youtube.com/watch?v=SS-L37rNa64&amp;t=687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hyperlink" Target="https://drive.google.com/file/d/1MZjaGitpu4JG22gixZZpBD2FMnIj5YUv/view?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89" name="Google Shape;89;p1"/>
          <p:cNvGrpSpPr/>
          <p:nvPr/>
        </p:nvGrpSpPr>
        <p:grpSpPr>
          <a:xfrm>
            <a:off x="0" y="12929"/>
            <a:ext cx="12188952" cy="3490956"/>
            <a:chOff x="651279" y="598259"/>
            <a:chExt cx="10889442" cy="5680742"/>
          </a:xfrm>
        </p:grpSpPr>
        <p:sp>
          <p:nvSpPr>
            <p:cNvPr id="90" name="Google Shape;90;p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92" name="Google Shape;92;p1"/>
          <p:cNvGrpSpPr/>
          <p:nvPr/>
        </p:nvGrpSpPr>
        <p:grpSpPr>
          <a:xfrm>
            <a:off x="0" y="0"/>
            <a:ext cx="12188952" cy="6858000"/>
            <a:chOff x="0" y="0"/>
            <a:chExt cx="12188952" cy="6858000"/>
          </a:xfrm>
        </p:grpSpPr>
        <p:sp>
          <p:nvSpPr>
            <p:cNvPr id="93" name="Google Shape;93;p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00" name="Google Shape;100;p1"/>
          <p:cNvSpPr txBox="1"/>
          <p:nvPr>
            <p:ph type="title"/>
          </p:nvPr>
        </p:nvSpPr>
        <p:spPr>
          <a:xfrm>
            <a:off x="655175" y="1014575"/>
            <a:ext cx="59883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Comparons, en réseau, le primaire et le secondaire</a:t>
            </a:r>
            <a:endParaRPr b="1">
              <a:solidFill>
                <a:schemeClr val="lt1"/>
              </a:solidFill>
            </a:endParaRPr>
          </a:p>
        </p:txBody>
      </p:sp>
      <p:sp>
        <p:nvSpPr>
          <p:cNvPr id="101" name="Google Shape;101;p1"/>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2400"/>
              <a:buFont typeface="Arial"/>
              <a:buNone/>
            </a:pPr>
            <a:r>
              <a:rPr b="1" lang="en-US" sz="3000">
                <a:solidFill>
                  <a:srgbClr val="61A1AB"/>
                </a:solidFill>
              </a:rPr>
              <a:t>Diaporama d’accompagnement destiné aux classes</a:t>
            </a:r>
            <a:endParaRPr b="1" sz="4000">
              <a:solidFill>
                <a:srgbClr val="62A0AA"/>
              </a:solidFill>
            </a:endParaRPr>
          </a:p>
          <a:p>
            <a:pPr indent="0" lvl="0" marL="0" rtl="0" algn="l">
              <a:lnSpc>
                <a:spcPct val="90000"/>
              </a:lnSpc>
              <a:spcBef>
                <a:spcPts val="1000"/>
              </a:spcBef>
              <a:spcAft>
                <a:spcPts val="0"/>
              </a:spcAft>
              <a:buClr>
                <a:schemeClr val="dk1"/>
              </a:buClr>
              <a:buSzPts val="2400"/>
              <a:buNone/>
            </a:pPr>
            <a:r>
              <a:t/>
            </a:r>
            <a:endParaRPr sz="2400">
              <a:solidFill>
                <a:schemeClr val="dk2"/>
              </a:solidFill>
              <a:highlight>
                <a:srgbClr val="00FF00"/>
              </a:highlight>
            </a:endParaRPr>
          </a:p>
        </p:txBody>
      </p:sp>
      <p:pic>
        <p:nvPicPr>
          <p:cNvPr id="102" name="Google Shape;102;p1"/>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103" name="Google Shape;103;p1"/>
          <p:cNvPicPr preferRelativeResize="0"/>
          <p:nvPr/>
        </p:nvPicPr>
        <p:blipFill rotWithShape="1">
          <a:blip r:embed="rId4">
            <a:alphaModFix/>
          </a:blip>
          <a:srcRect b="0" l="0" r="0" t="0"/>
          <a:stretch/>
        </p:blipFill>
        <p:spPr>
          <a:xfrm>
            <a:off x="6739600" y="1306300"/>
            <a:ext cx="5031526" cy="3765776"/>
          </a:xfrm>
          <a:prstGeom prst="rect">
            <a:avLst/>
          </a:prstGeom>
          <a:noFill/>
          <a:ln>
            <a:noFill/>
          </a:ln>
        </p:spPr>
      </p:pic>
      <p:pic>
        <p:nvPicPr>
          <p:cNvPr id="104" name="Google Shape;104;p1" title="Ecole en reseau-EER-Logo-32761-Final-fond transparent.png"/>
          <p:cNvPicPr preferRelativeResize="0"/>
          <p:nvPr/>
        </p:nvPicPr>
        <p:blipFill>
          <a:blip r:embed="rId5">
            <a:alphaModFix/>
          </a:blip>
          <a:stretch>
            <a:fillRect/>
          </a:stretch>
        </p:blipFill>
        <p:spPr>
          <a:xfrm>
            <a:off x="468675" y="5744350"/>
            <a:ext cx="1361026" cy="681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10"/>
          <p:cNvSpPr/>
          <p:nvPr/>
        </p:nvSpPr>
        <p:spPr>
          <a:xfrm>
            <a:off x="0"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p10"/>
          <p:cNvSpPr/>
          <p:nvPr/>
        </p:nvSpPr>
        <p:spPr>
          <a:xfrm>
            <a:off x="0" y="0"/>
            <a:ext cx="1218894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53" name="Google Shape;253;p10"/>
          <p:cNvGrpSpPr/>
          <p:nvPr/>
        </p:nvGrpSpPr>
        <p:grpSpPr>
          <a:xfrm>
            <a:off x="0" y="0"/>
            <a:ext cx="6218159" cy="6858000"/>
            <a:chOff x="651279" y="598259"/>
            <a:chExt cx="10889442" cy="5680742"/>
          </a:xfrm>
        </p:grpSpPr>
        <p:sp>
          <p:nvSpPr>
            <p:cNvPr id="254" name="Google Shape;254;p10"/>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10"/>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56" name="Google Shape;256;p10"/>
          <p:cNvGrpSpPr/>
          <p:nvPr/>
        </p:nvGrpSpPr>
        <p:grpSpPr>
          <a:xfrm>
            <a:off x="1524" y="0"/>
            <a:ext cx="12188952" cy="6858000"/>
            <a:chOff x="0" y="0"/>
            <a:chExt cx="12188952" cy="6858000"/>
          </a:xfrm>
        </p:grpSpPr>
        <p:sp>
          <p:nvSpPr>
            <p:cNvPr id="257" name="Google Shape;257;p10"/>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8" name="Google Shape;258;p10"/>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9" name="Google Shape;259;p10"/>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 name="Google Shape;260;p10"/>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1" name="Google Shape;261;p10"/>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10"/>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10"/>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64" name="Google Shape;264;p10"/>
          <p:cNvSpPr txBox="1"/>
          <p:nvPr>
            <p:ph type="title"/>
          </p:nvPr>
        </p:nvSpPr>
        <p:spPr>
          <a:xfrm>
            <a:off x="786385" y="841248"/>
            <a:ext cx="5129600" cy="53400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US" sz="4800">
                <a:solidFill>
                  <a:schemeClr val="lt1"/>
                </a:solidFill>
                <a:latin typeface="Calibri"/>
                <a:ea typeface="Calibri"/>
                <a:cs typeface="Calibri"/>
                <a:sym typeface="Calibri"/>
              </a:rPr>
              <a:t>Sur quels éléments de l’école primaire et secondaire pouvons-nous nous baser pour les comparer?</a:t>
            </a:r>
            <a:endParaRPr/>
          </a:p>
        </p:txBody>
      </p:sp>
      <p:grpSp>
        <p:nvGrpSpPr>
          <p:cNvPr id="265" name="Google Shape;265;p10"/>
          <p:cNvGrpSpPr/>
          <p:nvPr/>
        </p:nvGrpSpPr>
        <p:grpSpPr>
          <a:xfrm>
            <a:off x="6744050" y="532370"/>
            <a:ext cx="4391326" cy="5645990"/>
            <a:chOff x="218422" y="2982"/>
            <a:chExt cx="4391326" cy="5645990"/>
          </a:xfrm>
        </p:grpSpPr>
        <p:sp>
          <p:nvSpPr>
            <p:cNvPr id="266" name="Google Shape;266;p10"/>
            <p:cNvSpPr/>
            <p:nvPr/>
          </p:nvSpPr>
          <p:spPr>
            <a:xfrm>
              <a:off x="218422" y="2982"/>
              <a:ext cx="2091107" cy="1254664"/>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0"/>
            <p:cNvSpPr txBox="1"/>
            <p:nvPr/>
          </p:nvSpPr>
          <p:spPr>
            <a:xfrm>
              <a:off x="218422" y="2982"/>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Les bâtiments</a:t>
              </a:r>
              <a:endParaRPr b="0" i="0" sz="2600" u="none" cap="none" strike="noStrike">
                <a:solidFill>
                  <a:schemeClr val="lt1"/>
                </a:solidFill>
                <a:latin typeface="Calibri"/>
                <a:ea typeface="Calibri"/>
                <a:cs typeface="Calibri"/>
                <a:sym typeface="Calibri"/>
              </a:endParaRPr>
            </a:p>
          </p:txBody>
        </p:sp>
        <p:sp>
          <p:nvSpPr>
            <p:cNvPr id="268" name="Google Shape;268;p10"/>
            <p:cNvSpPr/>
            <p:nvPr/>
          </p:nvSpPr>
          <p:spPr>
            <a:xfrm>
              <a:off x="2518641" y="2982"/>
              <a:ext cx="2091107" cy="1254664"/>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0"/>
            <p:cNvSpPr txBox="1"/>
            <p:nvPr/>
          </p:nvSpPr>
          <p:spPr>
            <a:xfrm>
              <a:off x="2518641" y="2982"/>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Les déplacements</a:t>
              </a:r>
              <a:endParaRPr b="0" i="0" sz="2600" u="none" cap="none" strike="noStrike">
                <a:solidFill>
                  <a:schemeClr val="lt1"/>
                </a:solidFill>
                <a:latin typeface="Calibri"/>
                <a:ea typeface="Calibri"/>
                <a:cs typeface="Calibri"/>
                <a:sym typeface="Calibri"/>
              </a:endParaRPr>
            </a:p>
          </p:txBody>
        </p:sp>
        <p:sp>
          <p:nvSpPr>
            <p:cNvPr id="270" name="Google Shape;270;p10"/>
            <p:cNvSpPr/>
            <p:nvPr/>
          </p:nvSpPr>
          <p:spPr>
            <a:xfrm>
              <a:off x="218422" y="1466757"/>
              <a:ext cx="2091107" cy="1254664"/>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0"/>
            <p:cNvSpPr txBox="1"/>
            <p:nvPr/>
          </p:nvSpPr>
          <p:spPr>
            <a:xfrm>
              <a:off x="218422" y="1466757"/>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L’horaire</a:t>
              </a:r>
              <a:endParaRPr b="0" i="0" sz="2600" u="none" cap="none" strike="noStrike">
                <a:solidFill>
                  <a:schemeClr val="lt1"/>
                </a:solidFill>
                <a:latin typeface="Calibri"/>
                <a:ea typeface="Calibri"/>
                <a:cs typeface="Calibri"/>
                <a:sym typeface="Calibri"/>
              </a:endParaRPr>
            </a:p>
          </p:txBody>
        </p:sp>
        <p:sp>
          <p:nvSpPr>
            <p:cNvPr id="272" name="Google Shape;272;p10"/>
            <p:cNvSpPr/>
            <p:nvPr/>
          </p:nvSpPr>
          <p:spPr>
            <a:xfrm>
              <a:off x="2518641" y="1466757"/>
              <a:ext cx="2091107" cy="1254664"/>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0"/>
            <p:cNvSpPr txBox="1"/>
            <p:nvPr/>
          </p:nvSpPr>
          <p:spPr>
            <a:xfrm>
              <a:off x="2518641" y="1466757"/>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Les casiers</a:t>
              </a:r>
              <a:endParaRPr b="0" i="0" sz="2600" u="none" cap="none" strike="noStrike">
                <a:solidFill>
                  <a:schemeClr val="lt1"/>
                </a:solidFill>
                <a:latin typeface="Calibri"/>
                <a:ea typeface="Calibri"/>
                <a:cs typeface="Calibri"/>
                <a:sym typeface="Calibri"/>
              </a:endParaRPr>
            </a:p>
          </p:txBody>
        </p:sp>
        <p:sp>
          <p:nvSpPr>
            <p:cNvPr id="274" name="Google Shape;274;p10"/>
            <p:cNvSpPr/>
            <p:nvPr/>
          </p:nvSpPr>
          <p:spPr>
            <a:xfrm>
              <a:off x="218422" y="2930532"/>
              <a:ext cx="2091107" cy="1254664"/>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0"/>
            <p:cNvSpPr txBox="1"/>
            <p:nvPr/>
          </p:nvSpPr>
          <p:spPr>
            <a:xfrm>
              <a:off x="218422" y="2930532"/>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Les pauses</a:t>
              </a:r>
              <a:endParaRPr b="0" i="0" sz="2600" u="none" cap="none" strike="noStrike">
                <a:solidFill>
                  <a:schemeClr val="lt1"/>
                </a:solidFill>
                <a:latin typeface="Calibri"/>
                <a:ea typeface="Calibri"/>
                <a:cs typeface="Calibri"/>
                <a:sym typeface="Calibri"/>
              </a:endParaRPr>
            </a:p>
          </p:txBody>
        </p:sp>
        <p:sp>
          <p:nvSpPr>
            <p:cNvPr id="276" name="Google Shape;276;p10"/>
            <p:cNvSpPr/>
            <p:nvPr/>
          </p:nvSpPr>
          <p:spPr>
            <a:xfrm>
              <a:off x="2518641" y="2930532"/>
              <a:ext cx="2091107" cy="1254664"/>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0"/>
            <p:cNvSpPr txBox="1"/>
            <p:nvPr/>
          </p:nvSpPr>
          <p:spPr>
            <a:xfrm>
              <a:off x="2518641" y="2930532"/>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Les activités</a:t>
              </a:r>
              <a:endParaRPr b="0" i="0" sz="2600" u="none" cap="none" strike="noStrike">
                <a:solidFill>
                  <a:schemeClr val="lt1"/>
                </a:solidFill>
                <a:latin typeface="Calibri"/>
                <a:ea typeface="Calibri"/>
                <a:cs typeface="Calibri"/>
                <a:sym typeface="Calibri"/>
              </a:endParaRPr>
            </a:p>
          </p:txBody>
        </p:sp>
        <p:sp>
          <p:nvSpPr>
            <p:cNvPr id="278" name="Google Shape;278;p10"/>
            <p:cNvSpPr/>
            <p:nvPr/>
          </p:nvSpPr>
          <p:spPr>
            <a:xfrm>
              <a:off x="218422" y="4394308"/>
              <a:ext cx="2091107" cy="1254664"/>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0"/>
            <p:cNvSpPr txBox="1"/>
            <p:nvPr/>
          </p:nvSpPr>
          <p:spPr>
            <a:xfrm>
              <a:off x="218422" y="4394308"/>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Le transport</a:t>
              </a:r>
              <a:endParaRPr b="0" i="0" sz="1400" u="none" cap="none" strike="noStrike">
                <a:solidFill>
                  <a:srgbClr val="000000"/>
                </a:solidFill>
                <a:latin typeface="Arial"/>
                <a:ea typeface="Arial"/>
                <a:cs typeface="Arial"/>
                <a:sym typeface="Arial"/>
              </a:endParaRPr>
            </a:p>
          </p:txBody>
        </p:sp>
        <p:sp>
          <p:nvSpPr>
            <p:cNvPr id="280" name="Google Shape;280;p10"/>
            <p:cNvSpPr/>
            <p:nvPr/>
          </p:nvSpPr>
          <p:spPr>
            <a:xfrm>
              <a:off x="2518641" y="4394308"/>
              <a:ext cx="2091107" cy="1254664"/>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0"/>
            <p:cNvSpPr txBox="1"/>
            <p:nvPr/>
          </p:nvSpPr>
          <p:spPr>
            <a:xfrm>
              <a:off x="2518641" y="4394308"/>
              <a:ext cx="2091107" cy="1254664"/>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Autres éléments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grpSp>
        <p:nvGrpSpPr>
          <p:cNvPr id="287" name="Google Shape;287;p32"/>
          <p:cNvGrpSpPr/>
          <p:nvPr/>
        </p:nvGrpSpPr>
        <p:grpSpPr>
          <a:xfrm>
            <a:off x="0" y="0"/>
            <a:ext cx="6218159" cy="6858000"/>
            <a:chOff x="651279" y="598259"/>
            <a:chExt cx="10889442" cy="5680742"/>
          </a:xfrm>
        </p:grpSpPr>
        <p:sp>
          <p:nvSpPr>
            <p:cNvPr id="288" name="Google Shape;288;p32"/>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9" name="Google Shape;289;p32"/>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90" name="Google Shape;290;p32"/>
          <p:cNvSpPr txBox="1"/>
          <p:nvPr>
            <p:ph type="ctrTitle"/>
          </p:nvPr>
        </p:nvSpPr>
        <p:spPr>
          <a:xfrm>
            <a:off x="1524000" y="1122363"/>
            <a:ext cx="3995057" cy="325369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1111"/>
              <a:buFont typeface="Calibri"/>
              <a:buNone/>
            </a:pPr>
            <a:r>
              <a:rPr lang="en-US">
                <a:solidFill>
                  <a:schemeClr val="lt1"/>
                </a:solidFill>
              </a:rPr>
              <a:t>Un endroit pour prendre des notes!</a:t>
            </a:r>
            <a:endParaRPr>
              <a:solidFill>
                <a:schemeClr val="lt1"/>
              </a:solidFill>
            </a:endParaRPr>
          </a:p>
        </p:txBody>
      </p:sp>
      <p:sp>
        <p:nvSpPr>
          <p:cNvPr id="291" name="Google Shape;291;p32"/>
          <p:cNvSpPr/>
          <p:nvPr/>
        </p:nvSpPr>
        <p:spPr>
          <a:xfrm>
            <a:off x="3794296"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2" name="Google Shape;292;p32"/>
          <p:cNvSpPr/>
          <p:nvPr/>
        </p:nvSpPr>
        <p:spPr>
          <a:xfrm>
            <a:off x="3476244"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p32"/>
          <p:cNvSpPr/>
          <p:nvPr/>
        </p:nvSpPr>
        <p:spPr>
          <a:xfrm>
            <a:off x="1524"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p32"/>
          <p:cNvSpPr/>
          <p:nvPr/>
        </p:nvSpPr>
        <p:spPr>
          <a:xfrm>
            <a:off x="1524"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5" name="Google Shape;295;p32"/>
          <p:cNvSpPr/>
          <p:nvPr/>
        </p:nvSpPr>
        <p:spPr>
          <a:xfrm>
            <a:off x="27646"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6" name="Google Shape;296;p32"/>
          <p:cNvSpPr/>
          <p:nvPr/>
        </p:nvSpPr>
        <p:spPr>
          <a:xfrm>
            <a:off x="656708"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7" name="Google Shape;297;p32"/>
          <p:cNvPicPr preferRelativeResize="0"/>
          <p:nvPr/>
        </p:nvPicPr>
        <p:blipFill rotWithShape="1">
          <a:blip r:embed="rId3">
            <a:alphaModFix/>
          </a:blip>
          <a:srcRect b="0" l="0" r="0" t="0"/>
          <a:stretch/>
        </p:blipFill>
        <p:spPr>
          <a:xfrm>
            <a:off x="7003572" y="0"/>
            <a:ext cx="4602198"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p11"/>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4" name="Google Shape;304;p11"/>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305" name="Google Shape;305;p11"/>
          <p:cNvGrpSpPr/>
          <p:nvPr/>
        </p:nvGrpSpPr>
        <p:grpSpPr>
          <a:xfrm flipH="1">
            <a:off x="-52475" y="1"/>
            <a:ext cx="4262009" cy="2602764"/>
            <a:chOff x="6867015" y="-1"/>
            <a:chExt cx="5324985" cy="3251912"/>
          </a:xfrm>
        </p:grpSpPr>
        <p:sp>
          <p:nvSpPr>
            <p:cNvPr id="306" name="Google Shape;306;p11"/>
            <p:cNvSpPr/>
            <p:nvPr/>
          </p:nvSpPr>
          <p:spPr>
            <a:xfrm>
              <a:off x="6867015" y="-1"/>
              <a:ext cx="5324985" cy="3251912"/>
            </a:xfrm>
            <a:custGeom>
              <a:rect b="b" l="l" r="r" t="t"/>
              <a:pathLst>
                <a:path extrusionOk="0" h="3251912" w="5324985">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7" name="Google Shape;307;p11"/>
            <p:cNvSpPr/>
            <p:nvPr/>
          </p:nvSpPr>
          <p:spPr>
            <a:xfrm>
              <a:off x="6916467" y="-1"/>
              <a:ext cx="5275533" cy="2980757"/>
            </a:xfrm>
            <a:custGeom>
              <a:rect b="b" l="l" r="r" t="t"/>
              <a:pathLst>
                <a:path extrusionOk="0" h="2980757" w="5275533">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8" name="Google Shape;308;p11"/>
            <p:cNvSpPr/>
            <p:nvPr/>
          </p:nvSpPr>
          <p:spPr>
            <a:xfrm>
              <a:off x="6921214" y="-1"/>
              <a:ext cx="5270786" cy="2927775"/>
            </a:xfrm>
            <a:custGeom>
              <a:rect b="b" l="l" r="r" t="t"/>
              <a:pathLst>
                <a:path extrusionOk="0" h="2927775" w="5270786">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p11"/>
            <p:cNvSpPr/>
            <p:nvPr/>
          </p:nvSpPr>
          <p:spPr>
            <a:xfrm>
              <a:off x="6921214" y="-1"/>
              <a:ext cx="5270786" cy="2927775"/>
            </a:xfrm>
            <a:custGeom>
              <a:rect b="b" l="l" r="r" t="t"/>
              <a:pathLst>
                <a:path extrusionOk="0" h="2927775" w="5270786">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10" name="Google Shape;310;p11"/>
          <p:cNvGrpSpPr/>
          <p:nvPr/>
        </p:nvGrpSpPr>
        <p:grpSpPr>
          <a:xfrm>
            <a:off x="6160995" y="62352"/>
            <a:ext cx="6028697" cy="6795648"/>
            <a:chOff x="6160995" y="62352"/>
            <a:chExt cx="6028697" cy="6795648"/>
          </a:xfrm>
        </p:grpSpPr>
        <p:sp>
          <p:nvSpPr>
            <p:cNvPr id="311" name="Google Shape;311;p11"/>
            <p:cNvSpPr/>
            <p:nvPr/>
          </p:nvSpPr>
          <p:spPr>
            <a:xfrm>
              <a:off x="6182080" y="81632"/>
              <a:ext cx="6007612" cy="6776368"/>
            </a:xfrm>
            <a:custGeom>
              <a:rect b="b" l="l" r="r" t="t"/>
              <a:pathLst>
                <a:path extrusionOk="0" h="6797829" w="6007612">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2" name="Google Shape;312;p11"/>
            <p:cNvSpPr/>
            <p:nvPr/>
          </p:nvSpPr>
          <p:spPr>
            <a:xfrm>
              <a:off x="6160995" y="62352"/>
              <a:ext cx="6028697" cy="6795648"/>
            </a:xfrm>
            <a:custGeom>
              <a:rect b="b" l="l" r="r" t="t"/>
              <a:pathLst>
                <a:path extrusionOk="0" h="6817170" w="6028697">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3" name="Google Shape;313;p11"/>
            <p:cNvSpPr/>
            <p:nvPr/>
          </p:nvSpPr>
          <p:spPr>
            <a:xfrm>
              <a:off x="6163721" y="81632"/>
              <a:ext cx="6025971" cy="6776368"/>
            </a:xfrm>
            <a:custGeom>
              <a:rect b="b" l="l" r="r" t="t"/>
              <a:pathLst>
                <a:path extrusionOk="0" h="6797829" w="6025971">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14" name="Google Shape;314;p11"/>
          <p:cNvSpPr txBox="1"/>
          <p:nvPr>
            <p:ph type="title"/>
          </p:nvPr>
        </p:nvSpPr>
        <p:spPr>
          <a:xfrm>
            <a:off x="414670" y="1055098"/>
            <a:ext cx="11546958" cy="474780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Calibri"/>
              <a:buNone/>
            </a:pPr>
            <a:br>
              <a:rPr lang="en-US" sz="4000">
                <a:solidFill>
                  <a:schemeClr val="dk2"/>
                </a:solidFill>
              </a:rPr>
            </a:br>
            <a:r>
              <a:rPr lang="en-US" sz="4000">
                <a:solidFill>
                  <a:schemeClr val="dk2"/>
                </a:solidFill>
              </a:rPr>
              <a:t>Un bref retour sur vos croyances (échanges et discussions)</a:t>
            </a:r>
            <a:br>
              <a:rPr lang="en-US" sz="4000">
                <a:solidFill>
                  <a:schemeClr val="dk2"/>
                </a:solidFill>
              </a:rPr>
            </a:br>
            <a:br>
              <a:rPr lang="en-US" sz="4000">
                <a:solidFill>
                  <a:schemeClr val="dk2"/>
                </a:solidFill>
                <a:latin typeface="Calibri"/>
                <a:ea typeface="Calibri"/>
                <a:cs typeface="Calibri"/>
                <a:sym typeface="Calibri"/>
              </a:rPr>
            </a:br>
            <a:br>
              <a:rPr lang="en-US" sz="4000">
                <a:solidFill>
                  <a:schemeClr val="dk2"/>
                </a:solidFill>
                <a:latin typeface="Calibri"/>
                <a:ea typeface="Calibri"/>
                <a:cs typeface="Calibri"/>
                <a:sym typeface="Calibri"/>
              </a:rPr>
            </a:br>
            <a:br>
              <a:rPr lang="en-US" sz="4000">
                <a:solidFill>
                  <a:schemeClr val="dk2"/>
                </a:solidFill>
                <a:latin typeface="Calibri"/>
                <a:ea typeface="Calibri"/>
                <a:cs typeface="Calibri"/>
                <a:sym typeface="Calibri"/>
              </a:rPr>
            </a:br>
            <a:r>
              <a:rPr lang="en-US" sz="4000">
                <a:solidFill>
                  <a:schemeClr val="dk2"/>
                </a:solidFill>
                <a:latin typeface="Calibri"/>
                <a:ea typeface="Calibri"/>
                <a:cs typeface="Calibri"/>
                <a:sym typeface="Calibri"/>
              </a:rPr>
              <a:t>Une vid</a:t>
            </a:r>
            <a:r>
              <a:rPr lang="en-US" sz="4000">
                <a:solidFill>
                  <a:schemeClr val="dk2"/>
                </a:solidFill>
              </a:rPr>
              <a:t>é</a:t>
            </a:r>
            <a:r>
              <a:rPr lang="en-US" sz="4000">
                <a:solidFill>
                  <a:schemeClr val="dk2"/>
                </a:solidFill>
                <a:latin typeface="Calibri"/>
                <a:ea typeface="Calibri"/>
                <a:cs typeface="Calibri"/>
                <a:sym typeface="Calibri"/>
              </a:rPr>
              <a:t>o pour en apprendre davantage</a:t>
            </a:r>
            <a:r>
              <a:rPr lang="en-US" sz="4000">
                <a:solidFill>
                  <a:schemeClr val="dk2"/>
                </a:solidFill>
              </a:rPr>
              <a:t>:</a:t>
            </a:r>
            <a:br>
              <a:rPr lang="en-US" sz="4000" u="sng">
                <a:solidFill>
                  <a:schemeClr val="dk2"/>
                </a:solidFill>
                <a:latin typeface="Calibri"/>
                <a:ea typeface="Calibri"/>
                <a:cs typeface="Calibri"/>
                <a:sym typeface="Calibri"/>
                <a:hlinkClick r:id="rId3">
                  <a:extLst>
                    <a:ext uri="{A12FA001-AC4F-418D-AE19-62706E023703}">
                      <ahyp:hlinkClr val="tx"/>
                    </a:ext>
                  </a:extLst>
                </a:hlinkClick>
              </a:rPr>
            </a:br>
            <a:r>
              <a:rPr lang="en-US" sz="4000" u="sng">
                <a:solidFill>
                  <a:schemeClr val="dk2"/>
                </a:solidFill>
                <a:latin typeface="Calibri"/>
                <a:ea typeface="Calibri"/>
                <a:cs typeface="Calibri"/>
                <a:sym typeface="Calibri"/>
                <a:hlinkClick r:id="rId4">
                  <a:extLst>
                    <a:ext uri="{A12FA001-AC4F-418D-AE19-62706E023703}">
                      <ahyp:hlinkClr val="tx"/>
                    </a:ext>
                  </a:extLst>
                </a:hlinkClick>
              </a:rPr>
              <a:t>Une journée au secondaire</a:t>
            </a:r>
            <a:r>
              <a:rPr lang="en-US" sz="4000">
                <a:solidFill>
                  <a:schemeClr val="dk2"/>
                </a:solidFill>
                <a:latin typeface="Calibri"/>
                <a:ea typeface="Calibri"/>
                <a:cs typeface="Calibri"/>
                <a:sym typeface="Calibri"/>
              </a:rPr>
              <a:t> (11 min)</a:t>
            </a:r>
            <a:br>
              <a:rPr lang="en-US" sz="4000">
                <a:solidFill>
                  <a:schemeClr val="dk2"/>
                </a:solidFill>
                <a:latin typeface="Calibri"/>
                <a:ea typeface="Calibri"/>
                <a:cs typeface="Calibri"/>
                <a:sym typeface="Calibri"/>
              </a:rPr>
            </a:br>
            <a:br>
              <a:rPr lang="en-US" sz="4000" u="sng">
                <a:solidFill>
                  <a:schemeClr val="dk2"/>
                </a:solidFill>
                <a:latin typeface="Calibri"/>
                <a:ea typeface="Calibri"/>
                <a:cs typeface="Calibri"/>
                <a:sym typeface="Calibri"/>
                <a:hlinkClick r:id="rId5">
                  <a:extLst>
                    <a:ext uri="{A12FA001-AC4F-418D-AE19-62706E023703}">
                      <ahyp:hlinkClr val="tx"/>
                    </a:ext>
                  </a:extLst>
                </a:hlinkClick>
              </a:rPr>
            </a:br>
            <a:br>
              <a:rPr lang="en-US" sz="4000">
                <a:solidFill>
                  <a:schemeClr val="dk2"/>
                </a:solidFill>
                <a:latin typeface="Calibri"/>
                <a:ea typeface="Calibri"/>
                <a:cs typeface="Calibri"/>
                <a:sym typeface="Calibri"/>
              </a:rPr>
            </a:br>
            <a:endParaRPr sz="4000">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sp>
        <p:nvSpPr>
          <p:cNvPr id="320" name="Google Shape;320;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12"/>
          <p:cNvSpPr txBox="1"/>
          <p:nvPr>
            <p:ph type="title"/>
          </p:nvPr>
        </p:nvSpPr>
        <p:spPr>
          <a:xfrm>
            <a:off x="351425" y="287475"/>
            <a:ext cx="6219000" cy="911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6000">
                <a:solidFill>
                  <a:schemeClr val="dk1"/>
                </a:solidFill>
                <a:latin typeface="Calibri"/>
                <a:ea typeface="Calibri"/>
                <a:cs typeface="Calibri"/>
                <a:sym typeface="Calibri"/>
              </a:rPr>
              <a:t>Mises en situation</a:t>
            </a:r>
            <a:endParaRPr/>
          </a:p>
        </p:txBody>
      </p:sp>
      <p:sp>
        <p:nvSpPr>
          <p:cNvPr id="322" name="Google Shape;322;p12"/>
          <p:cNvSpPr/>
          <p:nvPr/>
        </p:nvSpPr>
        <p:spPr>
          <a:xfrm>
            <a:off x="506378" y="1199167"/>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3" name="Google Shape;323;p12"/>
          <p:cNvPicPr preferRelativeResize="0"/>
          <p:nvPr/>
        </p:nvPicPr>
        <p:blipFill>
          <a:blip r:embed="rId3">
            <a:alphaModFix/>
          </a:blip>
          <a:stretch>
            <a:fillRect/>
          </a:stretch>
        </p:blipFill>
        <p:spPr>
          <a:xfrm>
            <a:off x="93538" y="2273125"/>
            <a:ext cx="12004924" cy="2491875"/>
          </a:xfrm>
          <a:prstGeom prst="rect">
            <a:avLst/>
          </a:prstGeom>
          <a:solidFill>
            <a:schemeClr val="lt1"/>
          </a:solidFill>
          <a:ln>
            <a:noFill/>
          </a:ln>
        </p:spPr>
      </p:pic>
      <p:sp>
        <p:nvSpPr>
          <p:cNvPr id="324" name="Google Shape;324;p12"/>
          <p:cNvSpPr txBox="1"/>
          <p:nvPr/>
        </p:nvSpPr>
        <p:spPr>
          <a:xfrm>
            <a:off x="506375" y="5037425"/>
            <a:ext cx="10471800" cy="9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Calibri"/>
                <a:ea typeface="Calibri"/>
                <a:cs typeface="Calibri"/>
                <a:sym typeface="Calibri"/>
              </a:rPr>
              <a:t>Pour consulter les mises en situation, </a:t>
            </a:r>
            <a:r>
              <a:rPr lang="en-US" sz="1600" u="sng">
                <a:solidFill>
                  <a:schemeClr val="hlink"/>
                </a:solidFill>
                <a:latin typeface="Calibri"/>
                <a:ea typeface="Calibri"/>
                <a:cs typeface="Calibri"/>
                <a:sym typeface="Calibri"/>
                <a:hlinkClick r:id="rId4"/>
              </a:rPr>
              <a:t>cliquez ICI</a:t>
            </a: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US" sz="1600">
                <a:solidFill>
                  <a:schemeClr val="dk1"/>
                </a:solidFill>
                <a:latin typeface="Calibri"/>
                <a:ea typeface="Calibri"/>
                <a:cs typeface="Calibri"/>
                <a:sym typeface="Calibri"/>
              </a:rPr>
              <a:t>Pour chaque mise en situation, référer les élèves à l’élément à comparer dans leur tableau.</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US" sz="1600">
                <a:solidFill>
                  <a:schemeClr val="dk1"/>
                </a:solidFill>
                <a:latin typeface="Calibri"/>
                <a:ea typeface="Calibri"/>
                <a:cs typeface="Calibri"/>
                <a:sym typeface="Calibri"/>
              </a:rPr>
              <a:t>Inviter les élèves à noter ce qu’ils apprennent ou confirment, dans le cahier de l’élève.</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33"/>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1" name="Google Shape;331;p33"/>
          <p:cNvSpPr/>
          <p:nvPr/>
        </p:nvSpPr>
        <p:spPr>
          <a:xfrm>
            <a:off x="103047"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332" name="Google Shape;332;p33"/>
          <p:cNvGrpSpPr/>
          <p:nvPr/>
        </p:nvGrpSpPr>
        <p:grpSpPr>
          <a:xfrm>
            <a:off x="-21863" y="508838"/>
            <a:ext cx="5217958" cy="6239661"/>
            <a:chOff x="-19221" y="251144"/>
            <a:chExt cx="5217958" cy="6239661"/>
          </a:xfrm>
        </p:grpSpPr>
        <p:sp>
          <p:nvSpPr>
            <p:cNvPr id="333" name="Google Shape;333;p33"/>
            <p:cNvSpPr/>
            <p:nvPr/>
          </p:nvSpPr>
          <p:spPr>
            <a:xfrm>
              <a:off x="-19221" y="251144"/>
              <a:ext cx="5187198" cy="6239661"/>
            </a:xfrm>
            <a:custGeom>
              <a:rect b="b" l="l" r="r" t="t"/>
              <a:pathLst>
                <a:path extrusionOk="0" h="6239661" w="5187198">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4" name="Google Shape;334;p33"/>
            <p:cNvSpPr/>
            <p:nvPr/>
          </p:nvSpPr>
          <p:spPr>
            <a:xfrm>
              <a:off x="-19220" y="297400"/>
              <a:ext cx="5215811" cy="6107388"/>
            </a:xfrm>
            <a:custGeom>
              <a:rect b="b" l="l" r="r" t="t"/>
              <a:pathLst>
                <a:path extrusionOk="0" h="6107388" w="5215811">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5" name="Google Shape;335;p33"/>
            <p:cNvSpPr/>
            <p:nvPr/>
          </p:nvSpPr>
          <p:spPr>
            <a:xfrm>
              <a:off x="-19221" y="319367"/>
              <a:ext cx="5217956" cy="6100079"/>
            </a:xfrm>
            <a:custGeom>
              <a:rect b="b" l="l" r="r" t="t"/>
              <a:pathLst>
                <a:path extrusionOk="0" h="6100079" w="5217956">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6" name="Google Shape;336;p33"/>
            <p:cNvSpPr/>
            <p:nvPr/>
          </p:nvSpPr>
          <p:spPr>
            <a:xfrm>
              <a:off x="-19220" y="319367"/>
              <a:ext cx="5217957" cy="6100079"/>
            </a:xfrm>
            <a:custGeom>
              <a:rect b="b" l="l" r="r" t="t"/>
              <a:pathLst>
                <a:path extrusionOk="0" h="6100079" w="5217957">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37" name="Google Shape;337;p33"/>
          <p:cNvSpPr txBox="1"/>
          <p:nvPr>
            <p:ph type="title"/>
          </p:nvPr>
        </p:nvSpPr>
        <p:spPr>
          <a:xfrm>
            <a:off x="640080" y="1243013"/>
            <a:ext cx="3855720" cy="43719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t>La suite:</a:t>
            </a:r>
            <a:br>
              <a:rPr lang="en-US" sz="3600"/>
            </a:br>
            <a:br>
              <a:rPr lang="en-US" sz="3600"/>
            </a:br>
            <a:r>
              <a:rPr lang="en-US" sz="3200"/>
              <a:t>Activité de réinvestissement</a:t>
            </a:r>
            <a:endParaRPr sz="3200">
              <a:solidFill>
                <a:schemeClr val="dk2"/>
              </a:solidFill>
            </a:endParaRPr>
          </a:p>
        </p:txBody>
      </p:sp>
      <p:sp>
        <p:nvSpPr>
          <p:cNvPr id="338" name="Google Shape;338;p33"/>
          <p:cNvSpPr txBox="1"/>
          <p:nvPr>
            <p:ph idx="1" type="body"/>
          </p:nvPr>
        </p:nvSpPr>
        <p:spPr>
          <a:xfrm>
            <a:off x="6498223" y="123290"/>
            <a:ext cx="4612480" cy="308224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2"/>
              </a:buClr>
              <a:buSzPts val="2800"/>
              <a:buChar char="•"/>
            </a:pPr>
            <a:r>
              <a:rPr lang="en-US">
                <a:solidFill>
                  <a:schemeClr val="dk2"/>
                </a:solidFill>
              </a:rPr>
              <a:t>Représentation visuelle de vos comparaisons</a:t>
            </a:r>
            <a:endParaRPr/>
          </a:p>
          <a:p>
            <a:pPr indent="0" lvl="0" marL="0" rtl="0" algn="l">
              <a:lnSpc>
                <a:spcPct val="90000"/>
              </a:lnSpc>
              <a:spcBef>
                <a:spcPts val="0"/>
              </a:spcBef>
              <a:spcAft>
                <a:spcPts val="0"/>
              </a:spcAft>
              <a:buClr>
                <a:schemeClr val="dk2"/>
              </a:buClr>
              <a:buSzPts val="2800"/>
              <a:buNone/>
            </a:pPr>
            <a:r>
              <a:t/>
            </a:r>
            <a:endParaRPr>
              <a:solidFill>
                <a:schemeClr val="dk2"/>
              </a:solidFill>
            </a:endParaRPr>
          </a:p>
          <a:p>
            <a:pPr indent="-228600" lvl="0" marL="228600" rtl="0" algn="l">
              <a:lnSpc>
                <a:spcPct val="90000"/>
              </a:lnSpc>
              <a:spcBef>
                <a:spcPts val="0"/>
              </a:spcBef>
              <a:spcAft>
                <a:spcPts val="0"/>
              </a:spcAft>
              <a:buClr>
                <a:schemeClr val="dk2"/>
              </a:buClr>
              <a:buSzPts val="2800"/>
              <a:buChar char="•"/>
            </a:pPr>
            <a:r>
              <a:rPr lang="en-US">
                <a:solidFill>
                  <a:schemeClr val="dk2"/>
                </a:solidFill>
              </a:rPr>
              <a:t>Questions d’intégration</a:t>
            </a:r>
            <a:endParaRPr/>
          </a:p>
        </p:txBody>
      </p:sp>
      <p:pic>
        <p:nvPicPr>
          <p:cNvPr id="339" name="Google Shape;339;p33"/>
          <p:cNvPicPr preferRelativeResize="0"/>
          <p:nvPr/>
        </p:nvPicPr>
        <p:blipFill rotWithShape="1">
          <a:blip r:embed="rId3">
            <a:alphaModFix/>
          </a:blip>
          <a:srcRect b="0" l="0" r="0" t="0"/>
          <a:stretch/>
        </p:blipFill>
        <p:spPr>
          <a:xfrm>
            <a:off x="5393934" y="2609636"/>
            <a:ext cx="6534364" cy="40528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4" name="Shape 344"/>
        <p:cNvGrpSpPr/>
        <p:nvPr/>
      </p:nvGrpSpPr>
      <p:grpSpPr>
        <a:xfrm>
          <a:off x="0" y="0"/>
          <a:ext cx="0" cy="0"/>
          <a:chOff x="0" y="0"/>
          <a:chExt cx="0" cy="0"/>
        </a:xfrm>
      </p:grpSpPr>
      <p:sp>
        <p:nvSpPr>
          <p:cNvPr id="345" name="Google Shape;345;p16"/>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46" name="Google Shape;346;p16"/>
          <p:cNvGrpSpPr/>
          <p:nvPr/>
        </p:nvGrpSpPr>
        <p:grpSpPr>
          <a:xfrm>
            <a:off x="0" y="12929"/>
            <a:ext cx="12188952" cy="3490956"/>
            <a:chOff x="651279" y="598259"/>
            <a:chExt cx="10889442" cy="5680742"/>
          </a:xfrm>
        </p:grpSpPr>
        <p:sp>
          <p:nvSpPr>
            <p:cNvPr id="347" name="Google Shape;347;p16"/>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p16"/>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49" name="Google Shape;349;p16"/>
          <p:cNvGrpSpPr/>
          <p:nvPr/>
        </p:nvGrpSpPr>
        <p:grpSpPr>
          <a:xfrm>
            <a:off x="0" y="0"/>
            <a:ext cx="12188952" cy="6858000"/>
            <a:chOff x="0" y="0"/>
            <a:chExt cx="12188952" cy="6858000"/>
          </a:xfrm>
        </p:grpSpPr>
        <p:sp>
          <p:nvSpPr>
            <p:cNvPr id="350" name="Google Shape;350;p16"/>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1" name="Google Shape;351;p16"/>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2" name="Google Shape;352;p16"/>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3" name="Google Shape;353;p16"/>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p16"/>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5" name="Google Shape;355;p16"/>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6" name="Google Shape;356;p16"/>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57" name="Google Shape;357;p16"/>
          <p:cNvSpPr txBox="1"/>
          <p:nvPr>
            <p:ph type="title"/>
          </p:nvPr>
        </p:nvSpPr>
        <p:spPr>
          <a:xfrm>
            <a:off x="655175" y="1014575"/>
            <a:ext cx="60699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Comparons, en réseau, le primaire et le secondaire</a:t>
            </a:r>
            <a:endParaRPr b="1">
              <a:solidFill>
                <a:schemeClr val="lt1"/>
              </a:solidFill>
            </a:endParaRPr>
          </a:p>
        </p:txBody>
      </p:sp>
      <p:sp>
        <p:nvSpPr>
          <p:cNvPr id="358" name="Google Shape;358;p16"/>
          <p:cNvSpPr txBox="1"/>
          <p:nvPr>
            <p:ph idx="1" type="body"/>
          </p:nvPr>
        </p:nvSpPr>
        <p:spPr>
          <a:xfrm>
            <a:off x="789708" y="3640633"/>
            <a:ext cx="5631417" cy="24872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2A0AA"/>
              </a:buClr>
              <a:buSzPts val="3600"/>
              <a:buNone/>
            </a:pPr>
            <a:r>
              <a:rPr b="1" lang="en-US" sz="3600">
                <a:solidFill>
                  <a:srgbClr val="62A0AA"/>
                </a:solidFill>
              </a:rPr>
              <a:t>Activité de réinvestissement</a:t>
            </a:r>
            <a:endParaRPr b="1" sz="3600">
              <a:solidFill>
                <a:srgbClr val="62A0AA"/>
              </a:solidFill>
            </a:endParaRPr>
          </a:p>
        </p:txBody>
      </p:sp>
      <p:pic>
        <p:nvPicPr>
          <p:cNvPr id="359" name="Google Shape;359;p16"/>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360" name="Google Shape;360;p16"/>
          <p:cNvPicPr preferRelativeResize="0"/>
          <p:nvPr/>
        </p:nvPicPr>
        <p:blipFill rotWithShape="1">
          <a:blip r:embed="rId4">
            <a:alphaModFix/>
          </a:blip>
          <a:srcRect b="0" l="0" r="0" t="0"/>
          <a:stretch/>
        </p:blipFill>
        <p:spPr>
          <a:xfrm>
            <a:off x="6739600" y="1306300"/>
            <a:ext cx="5031526" cy="37657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
        <p:nvSpPr>
          <p:cNvPr id="366" name="Google Shape;366;p34"/>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7" name="Google Shape;367;p34"/>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8" name="Google Shape;368;p34"/>
          <p:cNvSpPr txBox="1"/>
          <p:nvPr>
            <p:ph type="ctrTitle"/>
          </p:nvPr>
        </p:nvSpPr>
        <p:spPr>
          <a:xfrm>
            <a:off x="892817" y="1370170"/>
            <a:ext cx="4909191"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2800"/>
              <a:buFont typeface="Calibri"/>
              <a:buNone/>
            </a:pPr>
            <a:r>
              <a:rPr b="1" i="0" lang="en-US" sz="2800" u="none" strike="noStrike">
                <a:solidFill>
                  <a:srgbClr val="FFFFFF"/>
                </a:solidFill>
                <a:latin typeface="Calibri"/>
                <a:ea typeface="Calibri"/>
                <a:cs typeface="Calibri"/>
                <a:sym typeface="Calibri"/>
              </a:rPr>
              <a:t>Caractéristiques de l’école secondaire </a:t>
            </a:r>
            <a:br>
              <a:rPr b="1" i="0" lang="en-US" sz="2800" u="none" strike="noStrike">
                <a:solidFill>
                  <a:srgbClr val="FFFFFF"/>
                </a:solidFill>
                <a:latin typeface="Calibri"/>
                <a:ea typeface="Calibri"/>
                <a:cs typeface="Calibri"/>
                <a:sym typeface="Calibri"/>
              </a:rPr>
            </a:br>
            <a:br>
              <a:rPr b="1" lang="en-US" sz="2400">
                <a:solidFill>
                  <a:srgbClr val="FFFFFF"/>
                </a:solidFill>
              </a:rPr>
            </a:br>
            <a:r>
              <a:rPr b="1" i="0" lang="en-US" sz="2400" u="none" strike="noStrike">
                <a:solidFill>
                  <a:srgbClr val="FFFFFF"/>
                </a:solidFill>
                <a:latin typeface="Calibri"/>
                <a:ea typeface="Calibri"/>
                <a:cs typeface="Calibri"/>
                <a:sym typeface="Calibri"/>
              </a:rPr>
              <a:t>Comparer les principales différences et ressemblances entre l’école primaire et l’école secondaire</a:t>
            </a:r>
            <a:endParaRPr sz="2400">
              <a:solidFill>
                <a:srgbClr val="FFFFFF"/>
              </a:solidFill>
            </a:endParaRPr>
          </a:p>
        </p:txBody>
      </p:sp>
      <p:sp>
        <p:nvSpPr>
          <p:cNvPr id="369" name="Google Shape;369;p34"/>
          <p:cNvSpPr txBox="1"/>
          <p:nvPr>
            <p:ph idx="1" type="subTitle"/>
          </p:nvPr>
        </p:nvSpPr>
        <p:spPr>
          <a:xfrm>
            <a:off x="892817" y="4874280"/>
            <a:ext cx="6136057" cy="1881751"/>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réaliser que le secondaire ressemble au primaire; </a:t>
            </a:r>
            <a:endParaRPr/>
          </a:p>
          <a:p>
            <a:pPr indent="-285750" lvl="0" marL="285750" rtl="0" algn="l">
              <a:lnSpc>
                <a:spcPct val="90000"/>
              </a:lnSpc>
              <a:spcBef>
                <a:spcPts val="100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voir favorablement son entrée au secondaire; </a:t>
            </a:r>
            <a:endParaRPr/>
          </a:p>
          <a:p>
            <a:pPr indent="-285750" lvl="0" marL="285750" rtl="0" algn="l">
              <a:lnSpc>
                <a:spcPct val="90000"/>
              </a:lnSpc>
              <a:spcBef>
                <a:spcPts val="100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découvrir les avantages de l’école secondaire. </a:t>
            </a:r>
            <a:endParaRPr>
              <a:solidFill>
                <a:schemeClr val="lt1"/>
              </a:solidFill>
            </a:endParaRPr>
          </a:p>
        </p:txBody>
      </p:sp>
      <p:sp>
        <p:nvSpPr>
          <p:cNvPr id="370" name="Google Shape;370;p34"/>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1" name="Google Shape;371;p34"/>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p34"/>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3" name="Google Shape;373;p34"/>
          <p:cNvPicPr preferRelativeResize="0"/>
          <p:nvPr/>
        </p:nvPicPr>
        <p:blipFill rotWithShape="1">
          <a:blip r:embed="rId3">
            <a:alphaModFix/>
          </a:blip>
          <a:srcRect b="0" l="0" r="0" t="0"/>
          <a:stretch/>
        </p:blipFill>
        <p:spPr>
          <a:xfrm>
            <a:off x="9448760" y="4444340"/>
            <a:ext cx="1905040" cy="1647602"/>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374" name="Google Shape;374;p34"/>
          <p:cNvPicPr preferRelativeResize="0"/>
          <p:nvPr/>
        </p:nvPicPr>
        <p:blipFill rotWithShape="1">
          <a:blip r:embed="rId4">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 name="Shape 379"/>
        <p:cNvGrpSpPr/>
        <p:nvPr/>
      </p:nvGrpSpPr>
      <p:grpSpPr>
        <a:xfrm>
          <a:off x="0" y="0"/>
          <a:ext cx="0" cy="0"/>
          <a:chOff x="0" y="0"/>
          <a:chExt cx="0" cy="0"/>
        </a:xfrm>
      </p:grpSpPr>
      <p:sp>
        <p:nvSpPr>
          <p:cNvPr id="380" name="Google Shape;380;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1" name="Google Shape;381;p17"/>
          <p:cNvSpPr txBox="1"/>
          <p:nvPr>
            <p:ph type="title"/>
          </p:nvPr>
        </p:nvSpPr>
        <p:spPr>
          <a:xfrm>
            <a:off x="638882" y="639193"/>
            <a:ext cx="3255095" cy="337821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Calibri"/>
              <a:buNone/>
            </a:pPr>
            <a:r>
              <a:rPr lang="en-US" sz="4800">
                <a:solidFill>
                  <a:schemeClr val="dk1"/>
                </a:solidFill>
                <a:latin typeface="Calibri"/>
                <a:ea typeface="Calibri"/>
                <a:cs typeface="Calibri"/>
                <a:sym typeface="Calibri"/>
              </a:rPr>
              <a:t>Et maintenant, si tu comparais?</a:t>
            </a:r>
            <a:endParaRPr/>
          </a:p>
        </p:txBody>
      </p:sp>
      <p:sp>
        <p:nvSpPr>
          <p:cNvPr id="382" name="Google Shape;382;p17"/>
          <p:cNvSpPr/>
          <p:nvPr/>
        </p:nvSpPr>
        <p:spPr>
          <a:xfrm>
            <a:off x="643278" y="4409267"/>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3" name="Google Shape;383;p17"/>
          <p:cNvPicPr preferRelativeResize="0"/>
          <p:nvPr>
            <p:ph idx="1" type="body"/>
          </p:nvPr>
        </p:nvPicPr>
        <p:blipFill rotWithShape="1">
          <a:blip r:embed="rId3">
            <a:alphaModFix/>
          </a:blip>
          <a:srcRect b="0" l="0" r="3002" t="0"/>
          <a:stretch/>
        </p:blipFill>
        <p:spPr>
          <a:xfrm>
            <a:off x="3757101" y="751694"/>
            <a:ext cx="8310208" cy="53546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p18"/>
          <p:cNvSpPr/>
          <p:nvPr/>
        </p:nvSpPr>
        <p:spPr>
          <a:xfrm>
            <a:off x="305" y="-3696"/>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90" name="Google Shape;390;p18"/>
          <p:cNvGrpSpPr/>
          <p:nvPr/>
        </p:nvGrpSpPr>
        <p:grpSpPr>
          <a:xfrm>
            <a:off x="7816486" y="2285117"/>
            <a:ext cx="4336168" cy="4630834"/>
            <a:chOff x="7855526" y="2145638"/>
            <a:chExt cx="4336168" cy="4630834"/>
          </a:xfrm>
        </p:grpSpPr>
        <p:sp>
          <p:nvSpPr>
            <p:cNvPr id="391" name="Google Shape;391;p18"/>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p18"/>
            <p:cNvSpPr/>
            <p:nvPr/>
          </p:nvSpPr>
          <p:spPr>
            <a:xfrm>
              <a:off x="7875903" y="2463723"/>
              <a:ext cx="4315791" cy="4312749"/>
            </a:xfrm>
            <a:custGeom>
              <a:rect b="b" l="l" r="r" t="t"/>
              <a:pathLst>
                <a:path extrusionOk="0" h="4312749" w="4315791">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p18"/>
            <p:cNvSpPr/>
            <p:nvPr/>
          </p:nvSpPr>
          <p:spPr>
            <a:xfrm>
              <a:off x="7877037" y="2411531"/>
              <a:ext cx="4314657" cy="4364939"/>
            </a:xfrm>
            <a:custGeom>
              <a:rect b="b" l="l" r="r" t="t"/>
              <a:pathLst>
                <a:path extrusionOk="0" h="4364939" w="4314657">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4" name="Google Shape;394;p18"/>
            <p:cNvSpPr/>
            <p:nvPr/>
          </p:nvSpPr>
          <p:spPr>
            <a:xfrm>
              <a:off x="7855526" y="2145638"/>
              <a:ext cx="4336168" cy="4630833"/>
            </a:xfrm>
            <a:custGeom>
              <a:rect b="b" l="l" r="r" t="t"/>
              <a:pathLst>
                <a:path extrusionOk="0" h="4630833" w="4336168">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95" name="Google Shape;395;p18"/>
          <p:cNvGrpSpPr/>
          <p:nvPr/>
        </p:nvGrpSpPr>
        <p:grpSpPr>
          <a:xfrm flipH="1">
            <a:off x="5112326" y="0"/>
            <a:ext cx="4683941" cy="3456291"/>
            <a:chOff x="4345582" y="0"/>
            <a:chExt cx="5069918" cy="3741104"/>
          </a:xfrm>
        </p:grpSpPr>
        <p:sp>
          <p:nvSpPr>
            <p:cNvPr id="396" name="Google Shape;396;p18"/>
            <p:cNvSpPr/>
            <p:nvPr/>
          </p:nvSpPr>
          <p:spPr>
            <a:xfrm>
              <a:off x="4345582" y="1"/>
              <a:ext cx="5069918" cy="3741103"/>
            </a:xfrm>
            <a:custGeom>
              <a:rect b="b" l="l" r="r" t="t"/>
              <a:pathLst>
                <a:path extrusionOk="0" h="3741103" w="5069918">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7" name="Google Shape;397;p18"/>
            <p:cNvSpPr/>
            <p:nvPr/>
          </p:nvSpPr>
          <p:spPr>
            <a:xfrm>
              <a:off x="4362838" y="1"/>
              <a:ext cx="4960548" cy="3526297"/>
            </a:xfrm>
            <a:custGeom>
              <a:rect b="b" l="l" r="r" t="t"/>
              <a:pathLst>
                <a:path extrusionOk="0" h="3526297" w="4960548">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8" name="Google Shape;398;p18"/>
            <p:cNvSpPr/>
            <p:nvPr/>
          </p:nvSpPr>
          <p:spPr>
            <a:xfrm>
              <a:off x="4361928" y="0"/>
              <a:ext cx="4934374" cy="3484134"/>
            </a:xfrm>
            <a:custGeom>
              <a:rect b="b" l="l" r="r" t="t"/>
              <a:pathLst>
                <a:path extrusionOk="0" h="3484134" w="493437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9" name="Google Shape;399;p18"/>
            <p:cNvSpPr/>
            <p:nvPr/>
          </p:nvSpPr>
          <p:spPr>
            <a:xfrm>
              <a:off x="4361928" y="0"/>
              <a:ext cx="4934374" cy="3484134"/>
            </a:xfrm>
            <a:custGeom>
              <a:rect b="b" l="l" r="r" t="t"/>
              <a:pathLst>
                <a:path extrusionOk="0" h="3484134" w="493437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00" name="Google Shape;400;p18"/>
          <p:cNvSpPr txBox="1"/>
          <p:nvPr>
            <p:ph type="title"/>
          </p:nvPr>
        </p:nvSpPr>
        <p:spPr>
          <a:xfrm>
            <a:off x="508309" y="481866"/>
            <a:ext cx="5145024" cy="14540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rPr>
              <a:t>Bilan</a:t>
            </a:r>
            <a:endParaRPr/>
          </a:p>
        </p:txBody>
      </p:sp>
      <p:pic>
        <p:nvPicPr>
          <p:cNvPr id="401" name="Google Shape;401;p18"/>
          <p:cNvPicPr preferRelativeResize="0"/>
          <p:nvPr/>
        </p:nvPicPr>
        <p:blipFill rotWithShape="1">
          <a:blip r:embed="rId3">
            <a:alphaModFix/>
          </a:blip>
          <a:srcRect b="0" l="0" r="0" t="0"/>
          <a:stretch/>
        </p:blipFill>
        <p:spPr>
          <a:xfrm>
            <a:off x="6187121" y="523126"/>
            <a:ext cx="2629372" cy="1466634"/>
          </a:xfrm>
          <a:prstGeom prst="rect">
            <a:avLst/>
          </a:prstGeom>
          <a:noFill/>
          <a:ln>
            <a:noFill/>
          </a:ln>
        </p:spPr>
      </p:pic>
      <p:sp>
        <p:nvSpPr>
          <p:cNvPr id="402" name="Google Shape;402;p18"/>
          <p:cNvSpPr txBox="1"/>
          <p:nvPr>
            <p:ph idx="1" type="body"/>
          </p:nvPr>
        </p:nvSpPr>
        <p:spPr>
          <a:xfrm>
            <a:off x="497702" y="2675832"/>
            <a:ext cx="7712604" cy="3639289"/>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2"/>
              </a:buClr>
              <a:buSzPts val="1800"/>
              <a:buChar char="•"/>
            </a:pPr>
            <a:r>
              <a:rPr lang="en-US" sz="2400">
                <a:solidFill>
                  <a:schemeClr val="dk2"/>
                </a:solidFill>
              </a:rPr>
              <a:t>Qu’est-ce que vous savez maintenant que vous ne saviez pas avant de faire des apprentissages liés à ce COSP? </a:t>
            </a:r>
            <a:endParaRPr sz="2400"/>
          </a:p>
          <a:p>
            <a:pPr indent="-114300" lvl="0" marL="228600" rtl="0" algn="l">
              <a:lnSpc>
                <a:spcPct val="90000"/>
              </a:lnSpc>
              <a:spcBef>
                <a:spcPts val="1000"/>
              </a:spcBef>
              <a:spcAft>
                <a:spcPts val="0"/>
              </a:spcAft>
              <a:buClr>
                <a:schemeClr val="dk1"/>
              </a:buClr>
              <a:buSzPts val="1800"/>
              <a:buNone/>
            </a:pPr>
            <a:r>
              <a:t/>
            </a:r>
            <a:endParaRPr sz="2400">
              <a:solidFill>
                <a:schemeClr val="dk2"/>
              </a:solidFill>
            </a:endParaRPr>
          </a:p>
          <a:p>
            <a:pPr indent="-228600" lvl="0" marL="228600" rtl="0" algn="l">
              <a:lnSpc>
                <a:spcPct val="90000"/>
              </a:lnSpc>
              <a:spcBef>
                <a:spcPts val="1000"/>
              </a:spcBef>
              <a:spcAft>
                <a:spcPts val="0"/>
              </a:spcAft>
              <a:buClr>
                <a:schemeClr val="dk2"/>
              </a:buClr>
              <a:buSzPts val="1800"/>
              <a:buChar char="•"/>
            </a:pPr>
            <a:r>
              <a:rPr lang="en-US" sz="2400">
                <a:solidFill>
                  <a:schemeClr val="dk2"/>
                </a:solidFill>
              </a:rPr>
              <a:t>Comment ces apprentissages ont été utiles pour apprivoiser l’école secondaire? </a:t>
            </a:r>
            <a:endParaRPr sz="2400"/>
          </a:p>
          <a:p>
            <a:pPr indent="-114300" lvl="0" marL="228600" rtl="0" algn="l">
              <a:lnSpc>
                <a:spcPct val="90000"/>
              </a:lnSpc>
              <a:spcBef>
                <a:spcPts val="1000"/>
              </a:spcBef>
              <a:spcAft>
                <a:spcPts val="0"/>
              </a:spcAft>
              <a:buClr>
                <a:schemeClr val="dk1"/>
              </a:buClr>
              <a:buSzPts val="1800"/>
              <a:buNone/>
            </a:pPr>
            <a:r>
              <a:t/>
            </a:r>
            <a:endParaRPr sz="2400">
              <a:solidFill>
                <a:schemeClr val="dk2"/>
              </a:solidFill>
            </a:endParaRPr>
          </a:p>
          <a:p>
            <a:pPr indent="-228600" lvl="0" marL="228600" rtl="0" algn="l">
              <a:lnSpc>
                <a:spcPct val="90000"/>
              </a:lnSpc>
              <a:spcBef>
                <a:spcPts val="1000"/>
              </a:spcBef>
              <a:spcAft>
                <a:spcPts val="0"/>
              </a:spcAft>
              <a:buClr>
                <a:schemeClr val="dk2"/>
              </a:buClr>
              <a:buSzPts val="1800"/>
              <a:buChar char="•"/>
            </a:pPr>
            <a:r>
              <a:rPr lang="en-US" sz="2400">
                <a:solidFill>
                  <a:schemeClr val="dk2"/>
                </a:solidFill>
              </a:rPr>
              <a:t>Comment pourriez-vous utiliser la stratégie d’apprentissage </a:t>
            </a:r>
            <a:r>
              <a:rPr i="1" lang="en-US" sz="2400">
                <a:solidFill>
                  <a:schemeClr val="dk2"/>
                </a:solidFill>
              </a:rPr>
              <a:t>Comparer</a:t>
            </a:r>
            <a:r>
              <a:rPr lang="en-US" sz="2400">
                <a:solidFill>
                  <a:schemeClr val="dk2"/>
                </a:solidFill>
              </a:rPr>
              <a:t> dans d’autres situations? </a:t>
            </a:r>
            <a:endParaRPr/>
          </a:p>
        </p:txBody>
      </p:sp>
      <p:pic>
        <p:nvPicPr>
          <p:cNvPr id="403" name="Google Shape;403;p18"/>
          <p:cNvPicPr preferRelativeResize="0"/>
          <p:nvPr/>
        </p:nvPicPr>
        <p:blipFill rotWithShape="1">
          <a:blip r:embed="rId4">
            <a:alphaModFix/>
          </a:blip>
          <a:srcRect b="0" l="0" r="0" t="0"/>
          <a:stretch/>
        </p:blipFill>
        <p:spPr>
          <a:xfrm>
            <a:off x="9796267" y="4853574"/>
            <a:ext cx="1796544" cy="14615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sp>
        <p:nvSpPr>
          <p:cNvPr id="409" name="Google Shape;409;p19"/>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0" name="Google Shape;410;p19"/>
          <p:cNvSpPr/>
          <p:nvPr/>
        </p:nvSpPr>
        <p:spPr>
          <a:xfrm>
            <a:off x="-9611"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11" name="Google Shape;411;p19"/>
          <p:cNvGrpSpPr/>
          <p:nvPr/>
        </p:nvGrpSpPr>
        <p:grpSpPr>
          <a:xfrm>
            <a:off x="-19221" y="69891"/>
            <a:ext cx="5409178" cy="6482325"/>
            <a:chOff x="-19221" y="69891"/>
            <a:chExt cx="5409178" cy="6482325"/>
          </a:xfrm>
        </p:grpSpPr>
        <p:sp>
          <p:nvSpPr>
            <p:cNvPr id="412" name="Google Shape;412;p19"/>
            <p:cNvSpPr/>
            <p:nvPr/>
          </p:nvSpPr>
          <p:spPr>
            <a:xfrm>
              <a:off x="-19220" y="231851"/>
              <a:ext cx="5380971" cy="6158554"/>
            </a:xfrm>
            <a:custGeom>
              <a:rect b="b" l="l" r="r" t="t"/>
              <a:pathLst>
                <a:path extrusionOk="0" h="6158554" w="5380971">
                  <a:moveTo>
                    <a:pt x="2369925" y="1452"/>
                  </a:moveTo>
                  <a:cubicBezTo>
                    <a:pt x="2471494" y="-1484"/>
                    <a:pt x="2573161" y="40"/>
                    <a:pt x="2674292" y="5969"/>
                  </a:cubicBezTo>
                  <a:cubicBezTo>
                    <a:pt x="2876893" y="18279"/>
                    <a:pt x="3079381" y="48431"/>
                    <a:pt x="3277239" y="99590"/>
                  </a:cubicBezTo>
                  <a:cubicBezTo>
                    <a:pt x="3475096" y="150635"/>
                    <a:pt x="3668324" y="222912"/>
                    <a:pt x="3850935" y="316872"/>
                  </a:cubicBezTo>
                  <a:cubicBezTo>
                    <a:pt x="4033322" y="410832"/>
                    <a:pt x="4205995" y="525684"/>
                    <a:pt x="4359245" y="662333"/>
                  </a:cubicBezTo>
                  <a:cubicBezTo>
                    <a:pt x="4512607" y="798868"/>
                    <a:pt x="4647448" y="954376"/>
                    <a:pt x="4765689" y="1120048"/>
                  </a:cubicBezTo>
                  <a:lnTo>
                    <a:pt x="4809507" y="1182613"/>
                  </a:lnTo>
                  <a:lnTo>
                    <a:pt x="4851517" y="1246306"/>
                  </a:lnTo>
                  <a:cubicBezTo>
                    <a:pt x="4865069" y="1267764"/>
                    <a:pt x="4878960" y="1289108"/>
                    <a:pt x="4892286" y="1310678"/>
                  </a:cubicBezTo>
                  <a:lnTo>
                    <a:pt x="4931587" y="1375953"/>
                  </a:lnTo>
                  <a:cubicBezTo>
                    <a:pt x="4982971" y="1463589"/>
                    <a:pt x="5031419" y="1552918"/>
                    <a:pt x="5075124" y="1644507"/>
                  </a:cubicBezTo>
                  <a:cubicBezTo>
                    <a:pt x="5162759" y="1827683"/>
                    <a:pt x="5230293" y="2020459"/>
                    <a:pt x="5271626" y="2218203"/>
                  </a:cubicBezTo>
                  <a:cubicBezTo>
                    <a:pt x="5292180" y="2317132"/>
                    <a:pt x="5306522" y="2416852"/>
                    <a:pt x="5317703" y="2516684"/>
                  </a:cubicBezTo>
                  <a:cubicBezTo>
                    <a:pt x="5329109" y="2616404"/>
                    <a:pt x="5338256" y="2716010"/>
                    <a:pt x="5347630" y="2815391"/>
                  </a:cubicBezTo>
                  <a:cubicBezTo>
                    <a:pt x="5356552" y="2914884"/>
                    <a:pt x="5364457" y="3014378"/>
                    <a:pt x="5371458" y="3114097"/>
                  </a:cubicBezTo>
                  <a:lnTo>
                    <a:pt x="5376315" y="3188971"/>
                  </a:lnTo>
                  <a:cubicBezTo>
                    <a:pt x="5377218" y="3201281"/>
                    <a:pt x="5377783" y="3214494"/>
                    <a:pt x="5378461" y="3227481"/>
                  </a:cubicBezTo>
                  <a:cubicBezTo>
                    <a:pt x="5379138" y="3240468"/>
                    <a:pt x="5379816" y="3253569"/>
                    <a:pt x="5380041" y="3266669"/>
                  </a:cubicBezTo>
                  <a:cubicBezTo>
                    <a:pt x="5381736" y="3318957"/>
                    <a:pt x="5381171" y="3371696"/>
                    <a:pt x="5377896" y="3424548"/>
                  </a:cubicBezTo>
                  <a:cubicBezTo>
                    <a:pt x="5365699" y="3636071"/>
                    <a:pt x="5308894" y="3849175"/>
                    <a:pt x="5217080" y="4044661"/>
                  </a:cubicBezTo>
                  <a:cubicBezTo>
                    <a:pt x="5125492" y="4240712"/>
                    <a:pt x="4999233" y="4416660"/>
                    <a:pt x="4859649" y="4571265"/>
                  </a:cubicBezTo>
                  <a:cubicBezTo>
                    <a:pt x="4789856" y="4648850"/>
                    <a:pt x="4716563" y="4721578"/>
                    <a:pt x="4641802" y="4790806"/>
                  </a:cubicBezTo>
                  <a:cubicBezTo>
                    <a:pt x="4567040" y="4860033"/>
                    <a:pt x="4491263" y="4926664"/>
                    <a:pt x="4414695" y="4990358"/>
                  </a:cubicBezTo>
                  <a:cubicBezTo>
                    <a:pt x="4261897" y="5118310"/>
                    <a:pt x="4105711" y="5234969"/>
                    <a:pt x="3953365" y="5349935"/>
                  </a:cubicBezTo>
                  <a:lnTo>
                    <a:pt x="3837271" y="5437683"/>
                  </a:lnTo>
                  <a:cubicBezTo>
                    <a:pt x="3797970" y="5467159"/>
                    <a:pt x="3758331" y="5496860"/>
                    <a:pt x="3718014" y="5525996"/>
                  </a:cubicBezTo>
                  <a:cubicBezTo>
                    <a:pt x="3677810" y="5555246"/>
                    <a:pt x="3637154" y="5584382"/>
                    <a:pt x="3595821" y="5613180"/>
                  </a:cubicBezTo>
                  <a:cubicBezTo>
                    <a:pt x="3554375" y="5641752"/>
                    <a:pt x="3512590" y="5670098"/>
                    <a:pt x="3469788" y="5697880"/>
                  </a:cubicBezTo>
                  <a:cubicBezTo>
                    <a:pt x="3384637" y="5753555"/>
                    <a:pt x="3296776" y="5807537"/>
                    <a:pt x="3205188" y="5856889"/>
                  </a:cubicBezTo>
                  <a:cubicBezTo>
                    <a:pt x="3113712" y="5906466"/>
                    <a:pt x="3019075" y="5952542"/>
                    <a:pt x="2920598" y="5992069"/>
                  </a:cubicBezTo>
                  <a:cubicBezTo>
                    <a:pt x="2724547" y="6072251"/>
                    <a:pt x="2513928" y="6126346"/>
                    <a:pt x="2301276" y="6147577"/>
                  </a:cubicBezTo>
                  <a:cubicBezTo>
                    <a:pt x="2248085" y="6152659"/>
                    <a:pt x="2194893" y="6156498"/>
                    <a:pt x="2141815" y="6157628"/>
                  </a:cubicBezTo>
                  <a:lnTo>
                    <a:pt x="2101950" y="6158531"/>
                  </a:lnTo>
                  <a:cubicBezTo>
                    <a:pt x="2088737" y="6158644"/>
                    <a:pt x="2075411" y="6158306"/>
                    <a:pt x="2062198" y="6158306"/>
                  </a:cubicBezTo>
                  <a:lnTo>
                    <a:pt x="2022558" y="6157853"/>
                  </a:lnTo>
                  <a:lnTo>
                    <a:pt x="1984048" y="6156385"/>
                  </a:lnTo>
                  <a:cubicBezTo>
                    <a:pt x="1881506" y="6153111"/>
                    <a:pt x="1778737" y="6144979"/>
                    <a:pt x="1676420" y="6131879"/>
                  </a:cubicBezTo>
                  <a:cubicBezTo>
                    <a:pt x="1573991" y="6119457"/>
                    <a:pt x="1471787" y="6101613"/>
                    <a:pt x="1370712" y="6077898"/>
                  </a:cubicBezTo>
                  <a:cubicBezTo>
                    <a:pt x="1269751" y="6053955"/>
                    <a:pt x="1169579" y="6025610"/>
                    <a:pt x="1070425" y="5993311"/>
                  </a:cubicBezTo>
                  <a:cubicBezTo>
                    <a:pt x="872454" y="5928149"/>
                    <a:pt x="676742" y="5847064"/>
                    <a:pt x="495598" y="5738987"/>
                  </a:cubicBezTo>
                  <a:cubicBezTo>
                    <a:pt x="314342" y="5631136"/>
                    <a:pt x="152509" y="5494375"/>
                    <a:pt x="11118" y="5343046"/>
                  </a:cubicBezTo>
                  <a:lnTo>
                    <a:pt x="0" y="5330343"/>
                  </a:lnTo>
                  <a:lnTo>
                    <a:pt x="0" y="4710800"/>
                  </a:lnTo>
                  <a:lnTo>
                    <a:pt x="122158" y="4852227"/>
                  </a:lnTo>
                  <a:cubicBezTo>
                    <a:pt x="184751" y="4920058"/>
                    <a:pt x="248841" y="4985558"/>
                    <a:pt x="313438" y="5049308"/>
                  </a:cubicBezTo>
                  <a:cubicBezTo>
                    <a:pt x="378374" y="5112776"/>
                    <a:pt x="444440" y="5174099"/>
                    <a:pt x="512086" y="5232936"/>
                  </a:cubicBezTo>
                  <a:cubicBezTo>
                    <a:pt x="579733" y="5291775"/>
                    <a:pt x="648622" y="5348692"/>
                    <a:pt x="720108" y="5402222"/>
                  </a:cubicBezTo>
                  <a:cubicBezTo>
                    <a:pt x="862516" y="5509508"/>
                    <a:pt x="1016104" y="5605388"/>
                    <a:pt x="1184825" y="5669985"/>
                  </a:cubicBezTo>
                  <a:cubicBezTo>
                    <a:pt x="1268960" y="5702284"/>
                    <a:pt x="1356144" y="5727016"/>
                    <a:pt x="1444796" y="5745650"/>
                  </a:cubicBezTo>
                  <a:cubicBezTo>
                    <a:pt x="1467043" y="5750054"/>
                    <a:pt x="1489065" y="5755137"/>
                    <a:pt x="1511426" y="5758976"/>
                  </a:cubicBezTo>
                  <a:lnTo>
                    <a:pt x="1578621" y="5770157"/>
                  </a:lnTo>
                  <a:cubicBezTo>
                    <a:pt x="1623681" y="5776142"/>
                    <a:pt x="1668741" y="5782466"/>
                    <a:pt x="1714253" y="5786193"/>
                  </a:cubicBezTo>
                  <a:cubicBezTo>
                    <a:pt x="1736952" y="5788339"/>
                    <a:pt x="1759652" y="5790371"/>
                    <a:pt x="1782464" y="5791387"/>
                  </a:cubicBezTo>
                  <a:cubicBezTo>
                    <a:pt x="1805276" y="5792517"/>
                    <a:pt x="1827976" y="5794324"/>
                    <a:pt x="1850901" y="5795001"/>
                  </a:cubicBezTo>
                  <a:lnTo>
                    <a:pt x="1919564" y="5796583"/>
                  </a:lnTo>
                  <a:cubicBezTo>
                    <a:pt x="1942376" y="5797147"/>
                    <a:pt x="1965415" y="5796356"/>
                    <a:pt x="1988340" y="5796244"/>
                  </a:cubicBezTo>
                  <a:lnTo>
                    <a:pt x="2022784" y="5795905"/>
                  </a:lnTo>
                  <a:cubicBezTo>
                    <a:pt x="2033965" y="5795567"/>
                    <a:pt x="2044919" y="5794888"/>
                    <a:pt x="2055986" y="5794437"/>
                  </a:cubicBezTo>
                  <a:cubicBezTo>
                    <a:pt x="2067054" y="5793872"/>
                    <a:pt x="2078121" y="5793533"/>
                    <a:pt x="2089076" y="5792743"/>
                  </a:cubicBezTo>
                  <a:lnTo>
                    <a:pt x="2122052" y="5790032"/>
                  </a:lnTo>
                  <a:cubicBezTo>
                    <a:pt x="2165983" y="5786531"/>
                    <a:pt x="2209575" y="5780659"/>
                    <a:pt x="2252828" y="5773883"/>
                  </a:cubicBezTo>
                  <a:cubicBezTo>
                    <a:pt x="2425953" y="5745198"/>
                    <a:pt x="2592416" y="5689071"/>
                    <a:pt x="2750973" y="5610357"/>
                  </a:cubicBezTo>
                  <a:cubicBezTo>
                    <a:pt x="2910095" y="5532546"/>
                    <a:pt x="3061537" y="5432940"/>
                    <a:pt x="3211173" y="5323621"/>
                  </a:cubicBezTo>
                  <a:cubicBezTo>
                    <a:pt x="3248554" y="5296404"/>
                    <a:pt x="3285709" y="5268059"/>
                    <a:pt x="3322750" y="5239374"/>
                  </a:cubicBezTo>
                  <a:cubicBezTo>
                    <a:pt x="3360018" y="5210802"/>
                    <a:pt x="3397173" y="5181778"/>
                    <a:pt x="3434328" y="5152303"/>
                  </a:cubicBezTo>
                  <a:lnTo>
                    <a:pt x="3660306" y="4971611"/>
                  </a:lnTo>
                  <a:cubicBezTo>
                    <a:pt x="3815362" y="4848627"/>
                    <a:pt x="3971886" y="4734114"/>
                    <a:pt x="4124797" y="4621859"/>
                  </a:cubicBezTo>
                  <a:cubicBezTo>
                    <a:pt x="4277594" y="4509604"/>
                    <a:pt x="4424633" y="4396220"/>
                    <a:pt x="4557554" y="4274027"/>
                  </a:cubicBezTo>
                  <a:cubicBezTo>
                    <a:pt x="4690476" y="4152060"/>
                    <a:pt x="4810523" y="4022074"/>
                    <a:pt x="4903579" y="3875375"/>
                  </a:cubicBezTo>
                  <a:cubicBezTo>
                    <a:pt x="4950107" y="3802082"/>
                    <a:pt x="4989860" y="3724836"/>
                    <a:pt x="5021481" y="3643638"/>
                  </a:cubicBezTo>
                  <a:cubicBezTo>
                    <a:pt x="5053328" y="3562552"/>
                    <a:pt x="5076253" y="3477627"/>
                    <a:pt x="5093306" y="3390443"/>
                  </a:cubicBezTo>
                  <a:cubicBezTo>
                    <a:pt x="5101776" y="3346851"/>
                    <a:pt x="5108552" y="3302468"/>
                    <a:pt x="5113182" y="3257634"/>
                  </a:cubicBezTo>
                  <a:cubicBezTo>
                    <a:pt x="5114537" y="3246454"/>
                    <a:pt x="5115441" y="3235161"/>
                    <a:pt x="5116457" y="3223980"/>
                  </a:cubicBezTo>
                  <a:cubicBezTo>
                    <a:pt x="5117360" y="3212687"/>
                    <a:pt x="5118490" y="3201620"/>
                    <a:pt x="5118941" y="3189649"/>
                  </a:cubicBezTo>
                  <a:lnTo>
                    <a:pt x="5122555" y="3118727"/>
                  </a:lnTo>
                  <a:cubicBezTo>
                    <a:pt x="5125830" y="3024090"/>
                    <a:pt x="5123798" y="2929340"/>
                    <a:pt x="5116344" y="2835154"/>
                  </a:cubicBezTo>
                  <a:cubicBezTo>
                    <a:pt x="5109116" y="2740855"/>
                    <a:pt x="5095226" y="2647347"/>
                    <a:pt x="5076479" y="2555081"/>
                  </a:cubicBezTo>
                  <a:cubicBezTo>
                    <a:pt x="5057506" y="2462815"/>
                    <a:pt x="5033791" y="2371792"/>
                    <a:pt x="5008832" y="2281785"/>
                  </a:cubicBezTo>
                  <a:cubicBezTo>
                    <a:pt x="4959029" y="2101657"/>
                    <a:pt x="4904031" y="1923901"/>
                    <a:pt x="4834126" y="1751566"/>
                  </a:cubicBezTo>
                  <a:cubicBezTo>
                    <a:pt x="4799117" y="1665512"/>
                    <a:pt x="4760042" y="1581038"/>
                    <a:pt x="4715095" y="1499840"/>
                  </a:cubicBezTo>
                  <a:cubicBezTo>
                    <a:pt x="4704141" y="1479399"/>
                    <a:pt x="4692057" y="1459523"/>
                    <a:pt x="4680425" y="1439534"/>
                  </a:cubicBezTo>
                  <a:cubicBezTo>
                    <a:pt x="4668454" y="1419658"/>
                    <a:pt x="4656031" y="1400121"/>
                    <a:pt x="4643947" y="1380357"/>
                  </a:cubicBezTo>
                  <a:lnTo>
                    <a:pt x="4605325" y="1322536"/>
                  </a:lnTo>
                  <a:lnTo>
                    <a:pt x="4565008" y="1265957"/>
                  </a:lnTo>
                  <a:cubicBezTo>
                    <a:pt x="4454673" y="1117225"/>
                    <a:pt x="4325139" y="984190"/>
                    <a:pt x="4183296" y="867644"/>
                  </a:cubicBezTo>
                  <a:cubicBezTo>
                    <a:pt x="4041792" y="750759"/>
                    <a:pt x="3888090" y="649119"/>
                    <a:pt x="3723774" y="567469"/>
                  </a:cubicBezTo>
                  <a:cubicBezTo>
                    <a:pt x="3559570" y="485593"/>
                    <a:pt x="3385767" y="422803"/>
                    <a:pt x="3206656" y="378985"/>
                  </a:cubicBezTo>
                  <a:cubicBezTo>
                    <a:pt x="3027545" y="335054"/>
                    <a:pt x="2843465" y="309757"/>
                    <a:pt x="2657917" y="300836"/>
                  </a:cubicBezTo>
                  <a:cubicBezTo>
                    <a:pt x="2472030" y="291462"/>
                    <a:pt x="2286369" y="297674"/>
                    <a:pt x="2101837" y="320712"/>
                  </a:cubicBezTo>
                  <a:cubicBezTo>
                    <a:pt x="1917418" y="343863"/>
                    <a:pt x="1734694" y="382599"/>
                    <a:pt x="1556034" y="435451"/>
                  </a:cubicBezTo>
                  <a:cubicBezTo>
                    <a:pt x="1377262" y="488078"/>
                    <a:pt x="1202894" y="556176"/>
                    <a:pt x="1033947" y="635116"/>
                  </a:cubicBezTo>
                  <a:cubicBezTo>
                    <a:pt x="695037" y="791301"/>
                    <a:pt x="378600" y="998420"/>
                    <a:pt x="101012" y="1248565"/>
                  </a:cubicBezTo>
                  <a:lnTo>
                    <a:pt x="0" y="1348112"/>
                  </a:lnTo>
                  <a:lnTo>
                    <a:pt x="0" y="968874"/>
                  </a:lnTo>
                  <a:lnTo>
                    <a:pt x="138873" y="845566"/>
                  </a:lnTo>
                  <a:cubicBezTo>
                    <a:pt x="217050" y="781674"/>
                    <a:pt x="297797" y="720945"/>
                    <a:pt x="380746" y="663462"/>
                  </a:cubicBezTo>
                  <a:cubicBezTo>
                    <a:pt x="546869" y="548609"/>
                    <a:pt x="721689" y="446293"/>
                    <a:pt x="904188" y="359222"/>
                  </a:cubicBezTo>
                  <a:cubicBezTo>
                    <a:pt x="1269637" y="186322"/>
                    <a:pt x="1663094" y="72034"/>
                    <a:pt x="2066151" y="23699"/>
                  </a:cubicBezTo>
                  <a:cubicBezTo>
                    <a:pt x="2166887" y="11785"/>
                    <a:pt x="2268356" y="4388"/>
                    <a:pt x="2369925" y="14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3" name="Google Shape;413;p19"/>
            <p:cNvSpPr/>
            <p:nvPr/>
          </p:nvSpPr>
          <p:spPr>
            <a:xfrm>
              <a:off x="-19221" y="273734"/>
              <a:ext cx="5364004" cy="6074639"/>
            </a:xfrm>
            <a:custGeom>
              <a:rect b="b" l="l" r="r" t="t"/>
              <a:pathLst>
                <a:path extrusionOk="0" h="6074639" w="5364004">
                  <a:moveTo>
                    <a:pt x="2548484" y="0"/>
                  </a:moveTo>
                  <a:cubicBezTo>
                    <a:pt x="4313619" y="0"/>
                    <a:pt x="5364004" y="1424869"/>
                    <a:pt x="5364004" y="3182664"/>
                  </a:cubicBezTo>
                  <a:cubicBezTo>
                    <a:pt x="5364004" y="4199734"/>
                    <a:pt x="4631750" y="4677890"/>
                    <a:pt x="3886170" y="5260508"/>
                  </a:cubicBezTo>
                  <a:cubicBezTo>
                    <a:pt x="3343077" y="5684909"/>
                    <a:pt x="2819861" y="6074639"/>
                    <a:pt x="2075975" y="6074639"/>
                  </a:cubicBezTo>
                  <a:cubicBezTo>
                    <a:pt x="1179686" y="6074639"/>
                    <a:pt x="538816" y="5724911"/>
                    <a:pt x="21919" y="5139637"/>
                  </a:cubicBezTo>
                  <a:lnTo>
                    <a:pt x="0" y="5113592"/>
                  </a:lnTo>
                  <a:lnTo>
                    <a:pt x="0" y="4169527"/>
                  </a:lnTo>
                  <a:lnTo>
                    <a:pt x="45364" y="4232131"/>
                  </a:lnTo>
                  <a:cubicBezTo>
                    <a:pt x="79610" y="4280001"/>
                    <a:pt x="114337" y="4329437"/>
                    <a:pt x="149459" y="4381216"/>
                  </a:cubicBezTo>
                  <a:cubicBezTo>
                    <a:pt x="686227" y="5172421"/>
                    <a:pt x="1262409" y="5509977"/>
                    <a:pt x="2075975" y="5509977"/>
                  </a:cubicBezTo>
                  <a:cubicBezTo>
                    <a:pt x="2609920" y="5509977"/>
                    <a:pt x="3001682" y="5234986"/>
                    <a:pt x="3538451" y="4815555"/>
                  </a:cubicBezTo>
                  <a:cubicBezTo>
                    <a:pt x="3598418" y="4768688"/>
                    <a:pt x="3658385" y="4722385"/>
                    <a:pt x="3716432" y="4677664"/>
                  </a:cubicBezTo>
                  <a:cubicBezTo>
                    <a:pt x="4031062" y="4434972"/>
                    <a:pt x="4328187" y="4205719"/>
                    <a:pt x="4525932" y="3956816"/>
                  </a:cubicBezTo>
                  <a:cubicBezTo>
                    <a:pt x="4714982" y="3718867"/>
                    <a:pt x="4799342" y="3480128"/>
                    <a:pt x="4799342" y="3182664"/>
                  </a:cubicBezTo>
                  <a:cubicBezTo>
                    <a:pt x="4799342" y="2437196"/>
                    <a:pt x="4581382" y="1766829"/>
                    <a:pt x="4185667" y="1295110"/>
                  </a:cubicBezTo>
                  <a:cubicBezTo>
                    <a:pt x="3991988" y="1064389"/>
                    <a:pt x="3759685" y="885052"/>
                    <a:pt x="3495197" y="762181"/>
                  </a:cubicBezTo>
                  <a:cubicBezTo>
                    <a:pt x="3212979" y="631180"/>
                    <a:pt x="2894509" y="564663"/>
                    <a:pt x="2548484" y="564663"/>
                  </a:cubicBezTo>
                  <a:cubicBezTo>
                    <a:pt x="2181567" y="564663"/>
                    <a:pt x="1809680" y="636036"/>
                    <a:pt x="1443440" y="777089"/>
                  </a:cubicBezTo>
                  <a:cubicBezTo>
                    <a:pt x="1086912" y="914189"/>
                    <a:pt x="747550" y="1116112"/>
                    <a:pt x="461830" y="1360949"/>
                  </a:cubicBezTo>
                  <a:cubicBezTo>
                    <a:pt x="316486" y="1485458"/>
                    <a:pt x="186699" y="1618549"/>
                    <a:pt x="73272" y="1759206"/>
                  </a:cubicBezTo>
                  <a:lnTo>
                    <a:pt x="0" y="1859770"/>
                  </a:lnTo>
                  <a:lnTo>
                    <a:pt x="0" y="1020639"/>
                  </a:lnTo>
                  <a:lnTo>
                    <a:pt x="94433" y="932159"/>
                  </a:lnTo>
                  <a:cubicBezTo>
                    <a:pt x="766607" y="356217"/>
                    <a:pt x="1660722" y="0"/>
                    <a:pt x="2548484"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p19"/>
            <p:cNvSpPr/>
            <p:nvPr/>
          </p:nvSpPr>
          <p:spPr>
            <a:xfrm>
              <a:off x="-19221" y="273734"/>
              <a:ext cx="5364004" cy="6074639"/>
            </a:xfrm>
            <a:custGeom>
              <a:rect b="b" l="l" r="r" t="t"/>
              <a:pathLst>
                <a:path extrusionOk="0" h="6074639" w="5364004">
                  <a:moveTo>
                    <a:pt x="2548484" y="0"/>
                  </a:moveTo>
                  <a:cubicBezTo>
                    <a:pt x="4313619" y="0"/>
                    <a:pt x="5364004" y="1424869"/>
                    <a:pt x="5364004" y="3182664"/>
                  </a:cubicBezTo>
                  <a:cubicBezTo>
                    <a:pt x="5364004" y="4199734"/>
                    <a:pt x="4631750" y="4677890"/>
                    <a:pt x="3886170" y="5260508"/>
                  </a:cubicBezTo>
                  <a:cubicBezTo>
                    <a:pt x="3343077" y="5684909"/>
                    <a:pt x="2819861" y="6074639"/>
                    <a:pt x="2075975" y="6074639"/>
                  </a:cubicBezTo>
                  <a:cubicBezTo>
                    <a:pt x="1179686" y="6074639"/>
                    <a:pt x="538816" y="5724911"/>
                    <a:pt x="21919" y="5139637"/>
                  </a:cubicBezTo>
                  <a:lnTo>
                    <a:pt x="0" y="5113592"/>
                  </a:lnTo>
                  <a:lnTo>
                    <a:pt x="0" y="3976968"/>
                  </a:lnTo>
                  <a:lnTo>
                    <a:pt x="35397" y="4025931"/>
                  </a:lnTo>
                  <a:cubicBezTo>
                    <a:pt x="102366" y="4117745"/>
                    <a:pt x="171594" y="4212721"/>
                    <a:pt x="242967" y="4317861"/>
                  </a:cubicBezTo>
                  <a:cubicBezTo>
                    <a:pt x="495371" y="4689861"/>
                    <a:pt x="754326" y="4954349"/>
                    <a:pt x="1034850" y="5126232"/>
                  </a:cubicBezTo>
                  <a:cubicBezTo>
                    <a:pt x="1332201" y="5308505"/>
                    <a:pt x="1672806" y="5397044"/>
                    <a:pt x="2075975" y="5397044"/>
                  </a:cubicBezTo>
                  <a:cubicBezTo>
                    <a:pt x="2304776" y="5397044"/>
                    <a:pt x="2517541" y="5342272"/>
                    <a:pt x="2745664" y="5224596"/>
                  </a:cubicBezTo>
                  <a:cubicBezTo>
                    <a:pt x="2979886" y="5103758"/>
                    <a:pt x="3211737" y="4927584"/>
                    <a:pt x="3468884" y="4726677"/>
                  </a:cubicBezTo>
                  <a:cubicBezTo>
                    <a:pt x="3529190" y="4679584"/>
                    <a:pt x="3589270" y="4633169"/>
                    <a:pt x="3647430" y="4588334"/>
                  </a:cubicBezTo>
                  <a:cubicBezTo>
                    <a:pt x="3956414" y="4349934"/>
                    <a:pt x="4248231" y="4124747"/>
                    <a:pt x="4437506" y="3886572"/>
                  </a:cubicBezTo>
                  <a:cubicBezTo>
                    <a:pt x="4611987" y="3667031"/>
                    <a:pt x="4686409" y="3456525"/>
                    <a:pt x="4686409" y="3182664"/>
                  </a:cubicBezTo>
                  <a:cubicBezTo>
                    <a:pt x="4686409" y="2463735"/>
                    <a:pt x="4477823" y="1819117"/>
                    <a:pt x="4099047" y="1367726"/>
                  </a:cubicBezTo>
                  <a:cubicBezTo>
                    <a:pt x="3916097" y="1149766"/>
                    <a:pt x="3697008" y="980480"/>
                    <a:pt x="3447540" y="864611"/>
                  </a:cubicBezTo>
                  <a:cubicBezTo>
                    <a:pt x="3180454" y="740498"/>
                    <a:pt x="2877908" y="677595"/>
                    <a:pt x="2548484" y="677595"/>
                  </a:cubicBezTo>
                  <a:cubicBezTo>
                    <a:pt x="2200426" y="677595"/>
                    <a:pt x="1832266" y="748404"/>
                    <a:pt x="1483982" y="882455"/>
                  </a:cubicBezTo>
                  <a:cubicBezTo>
                    <a:pt x="1139425" y="1015037"/>
                    <a:pt x="811356" y="1210185"/>
                    <a:pt x="535349" y="1446665"/>
                  </a:cubicBezTo>
                  <a:cubicBezTo>
                    <a:pt x="328598" y="1623772"/>
                    <a:pt x="150116" y="1825208"/>
                    <a:pt x="10097" y="2038206"/>
                  </a:cubicBezTo>
                  <a:lnTo>
                    <a:pt x="0" y="2055433"/>
                  </a:lnTo>
                  <a:lnTo>
                    <a:pt x="0" y="1020639"/>
                  </a:lnTo>
                  <a:lnTo>
                    <a:pt x="94433" y="932159"/>
                  </a:lnTo>
                  <a:cubicBezTo>
                    <a:pt x="766607" y="356217"/>
                    <a:pt x="1660722" y="0"/>
                    <a:pt x="2548484"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5" name="Google Shape;415;p19"/>
            <p:cNvSpPr/>
            <p:nvPr/>
          </p:nvSpPr>
          <p:spPr>
            <a:xfrm>
              <a:off x="-19220" y="69891"/>
              <a:ext cx="5409177" cy="6482325"/>
            </a:xfrm>
            <a:custGeom>
              <a:rect b="b" l="l" r="r" t="t"/>
              <a:pathLst>
                <a:path extrusionOk="0" h="6482325" w="5409177">
                  <a:moveTo>
                    <a:pt x="2168015" y="0"/>
                  </a:moveTo>
                  <a:cubicBezTo>
                    <a:pt x="3958108" y="0"/>
                    <a:pt x="5409177" y="1451070"/>
                    <a:pt x="5409177" y="3241163"/>
                  </a:cubicBezTo>
                  <a:cubicBezTo>
                    <a:pt x="5409177" y="5031256"/>
                    <a:pt x="3958108" y="6482325"/>
                    <a:pt x="2168015" y="6482325"/>
                  </a:cubicBezTo>
                  <a:cubicBezTo>
                    <a:pt x="1384849" y="6482325"/>
                    <a:pt x="666575" y="6204582"/>
                    <a:pt x="106314" y="5742217"/>
                  </a:cubicBezTo>
                  <a:lnTo>
                    <a:pt x="0" y="5645593"/>
                  </a:lnTo>
                  <a:lnTo>
                    <a:pt x="0" y="5278200"/>
                  </a:lnTo>
                  <a:lnTo>
                    <a:pt x="61824" y="5347778"/>
                  </a:lnTo>
                  <a:cubicBezTo>
                    <a:pt x="95675" y="5384339"/>
                    <a:pt x="129753" y="5419631"/>
                    <a:pt x="163802" y="5453397"/>
                  </a:cubicBezTo>
                  <a:cubicBezTo>
                    <a:pt x="308807" y="5596483"/>
                    <a:pt x="461379" y="5719015"/>
                    <a:pt x="617000" y="5817379"/>
                  </a:cubicBezTo>
                  <a:cubicBezTo>
                    <a:pt x="705087" y="5872603"/>
                    <a:pt x="786624" y="5917211"/>
                    <a:pt x="866580" y="5953688"/>
                  </a:cubicBezTo>
                  <a:lnTo>
                    <a:pt x="866806" y="5953801"/>
                  </a:lnTo>
                  <a:lnTo>
                    <a:pt x="867032" y="5953914"/>
                  </a:lnTo>
                  <a:cubicBezTo>
                    <a:pt x="948344" y="5992198"/>
                    <a:pt x="1036996" y="6026868"/>
                    <a:pt x="1130504" y="6056909"/>
                  </a:cubicBezTo>
                  <a:cubicBezTo>
                    <a:pt x="1216558" y="6084577"/>
                    <a:pt x="1309163" y="6108631"/>
                    <a:pt x="1405607" y="6128169"/>
                  </a:cubicBezTo>
                  <a:cubicBezTo>
                    <a:pt x="1449990" y="6136977"/>
                    <a:pt x="1497083" y="6144883"/>
                    <a:pt x="1545192" y="6151659"/>
                  </a:cubicBezTo>
                  <a:cubicBezTo>
                    <a:pt x="1590365" y="6157983"/>
                    <a:pt x="1637571" y="6163291"/>
                    <a:pt x="1685341" y="6167582"/>
                  </a:cubicBezTo>
                  <a:cubicBezTo>
                    <a:pt x="1776704" y="6175939"/>
                    <a:pt x="1871567" y="6180005"/>
                    <a:pt x="1975465" y="6180231"/>
                  </a:cubicBezTo>
                  <a:lnTo>
                    <a:pt x="1990033" y="6180231"/>
                  </a:lnTo>
                  <a:cubicBezTo>
                    <a:pt x="1996470" y="6180344"/>
                    <a:pt x="2002794" y="6180344"/>
                    <a:pt x="2009232" y="6180344"/>
                  </a:cubicBezTo>
                  <a:cubicBezTo>
                    <a:pt x="2024703" y="6180344"/>
                    <a:pt x="2036222" y="6180231"/>
                    <a:pt x="2046612" y="6179779"/>
                  </a:cubicBezTo>
                  <a:lnTo>
                    <a:pt x="2046951" y="6179779"/>
                  </a:lnTo>
                  <a:lnTo>
                    <a:pt x="2047290" y="6179779"/>
                  </a:lnTo>
                  <a:lnTo>
                    <a:pt x="2082412" y="6178876"/>
                  </a:lnTo>
                  <a:lnTo>
                    <a:pt x="2117760" y="6177068"/>
                  </a:lnTo>
                  <a:cubicBezTo>
                    <a:pt x="2157963" y="6175262"/>
                    <a:pt x="2200765" y="6171535"/>
                    <a:pt x="2256215" y="6164985"/>
                  </a:cubicBezTo>
                  <a:cubicBezTo>
                    <a:pt x="2436342" y="6142963"/>
                    <a:pt x="2616469" y="6094289"/>
                    <a:pt x="2791515" y="6020319"/>
                  </a:cubicBezTo>
                  <a:cubicBezTo>
                    <a:pt x="2871810" y="5986777"/>
                    <a:pt x="2954928" y="5945557"/>
                    <a:pt x="3045726" y="5894286"/>
                  </a:cubicBezTo>
                  <a:cubicBezTo>
                    <a:pt x="3123876" y="5850468"/>
                    <a:pt x="3204509" y="5800100"/>
                    <a:pt x="3292371" y="5740246"/>
                  </a:cubicBezTo>
                  <a:cubicBezTo>
                    <a:pt x="3364647" y="5691007"/>
                    <a:pt x="3441329" y="5635332"/>
                    <a:pt x="3533482" y="5565088"/>
                  </a:cubicBezTo>
                  <a:cubicBezTo>
                    <a:pt x="3573911" y="5534370"/>
                    <a:pt x="3614680" y="5502184"/>
                    <a:pt x="3652512" y="5472257"/>
                  </a:cubicBezTo>
                  <a:lnTo>
                    <a:pt x="3773915" y="5375135"/>
                  </a:lnTo>
                  <a:cubicBezTo>
                    <a:pt x="3842239" y="5320928"/>
                    <a:pt x="3911580" y="5267059"/>
                    <a:pt x="3978549" y="5214884"/>
                  </a:cubicBezTo>
                  <a:cubicBezTo>
                    <a:pt x="4071831" y="5142268"/>
                    <a:pt x="4168388" y="5067168"/>
                    <a:pt x="4260428" y="4992633"/>
                  </a:cubicBezTo>
                  <a:cubicBezTo>
                    <a:pt x="4447557" y="4841190"/>
                    <a:pt x="4582624" y="4718207"/>
                    <a:pt x="4698154" y="4594207"/>
                  </a:cubicBezTo>
                  <a:cubicBezTo>
                    <a:pt x="4768511" y="4518203"/>
                    <a:pt x="4827801" y="4446265"/>
                    <a:pt x="4879185" y="4374440"/>
                  </a:cubicBezTo>
                  <a:cubicBezTo>
                    <a:pt x="4937120" y="4292790"/>
                    <a:pt x="4983874" y="4214641"/>
                    <a:pt x="5022383" y="4135136"/>
                  </a:cubicBezTo>
                  <a:cubicBezTo>
                    <a:pt x="5102904" y="3970932"/>
                    <a:pt x="5153273" y="3790579"/>
                    <a:pt x="5172019" y="3599271"/>
                  </a:cubicBezTo>
                  <a:cubicBezTo>
                    <a:pt x="5176424" y="3553873"/>
                    <a:pt x="5179247" y="3505651"/>
                    <a:pt x="5180489" y="3456412"/>
                  </a:cubicBezTo>
                  <a:lnTo>
                    <a:pt x="5180602" y="3450878"/>
                  </a:lnTo>
                  <a:cubicBezTo>
                    <a:pt x="5180940" y="3428743"/>
                    <a:pt x="5181280" y="3406044"/>
                    <a:pt x="5180940" y="3382667"/>
                  </a:cubicBezTo>
                  <a:cubicBezTo>
                    <a:pt x="5180940" y="3375440"/>
                    <a:pt x="5180828" y="3368325"/>
                    <a:pt x="5180828" y="3361097"/>
                  </a:cubicBezTo>
                  <a:cubicBezTo>
                    <a:pt x="5180828" y="3343366"/>
                    <a:pt x="5180715" y="3325184"/>
                    <a:pt x="5180150" y="3307002"/>
                  </a:cubicBezTo>
                  <a:cubicBezTo>
                    <a:pt x="5178230" y="3204008"/>
                    <a:pt x="5173148" y="3102595"/>
                    <a:pt x="5165243" y="3005698"/>
                  </a:cubicBezTo>
                  <a:cubicBezTo>
                    <a:pt x="5147513" y="2795418"/>
                    <a:pt x="5117021" y="2594737"/>
                    <a:pt x="5074445" y="2409076"/>
                  </a:cubicBezTo>
                  <a:cubicBezTo>
                    <a:pt x="5027804" y="2206136"/>
                    <a:pt x="4966369" y="2012796"/>
                    <a:pt x="4891947" y="1834362"/>
                  </a:cubicBezTo>
                  <a:cubicBezTo>
                    <a:pt x="4872635" y="1787834"/>
                    <a:pt x="4852081" y="1741419"/>
                    <a:pt x="4831076" y="1696585"/>
                  </a:cubicBezTo>
                  <a:cubicBezTo>
                    <a:pt x="4810522" y="1653219"/>
                    <a:pt x="4787709" y="1607933"/>
                    <a:pt x="4763316" y="1561743"/>
                  </a:cubicBezTo>
                  <a:cubicBezTo>
                    <a:pt x="4717466" y="1475124"/>
                    <a:pt x="4665517" y="1388392"/>
                    <a:pt x="4608147" y="1303693"/>
                  </a:cubicBezTo>
                  <a:cubicBezTo>
                    <a:pt x="4496457" y="1136666"/>
                    <a:pt x="4366133" y="983303"/>
                    <a:pt x="4221015" y="848123"/>
                  </a:cubicBezTo>
                  <a:cubicBezTo>
                    <a:pt x="4147721" y="780364"/>
                    <a:pt x="4070137" y="716783"/>
                    <a:pt x="3990632" y="659413"/>
                  </a:cubicBezTo>
                  <a:cubicBezTo>
                    <a:pt x="3906159" y="599220"/>
                    <a:pt x="3821459" y="546367"/>
                    <a:pt x="3738680" y="502098"/>
                  </a:cubicBezTo>
                  <a:cubicBezTo>
                    <a:pt x="3569281" y="410397"/>
                    <a:pt x="3384411" y="338797"/>
                    <a:pt x="3189150" y="289220"/>
                  </a:cubicBezTo>
                  <a:cubicBezTo>
                    <a:pt x="3095868" y="265504"/>
                    <a:pt x="2999085" y="246532"/>
                    <a:pt x="2901398" y="232867"/>
                  </a:cubicBezTo>
                  <a:cubicBezTo>
                    <a:pt x="2806422" y="219654"/>
                    <a:pt x="2708848" y="211184"/>
                    <a:pt x="2611162" y="207570"/>
                  </a:cubicBezTo>
                  <a:cubicBezTo>
                    <a:pt x="2569151" y="205763"/>
                    <a:pt x="2526575" y="204860"/>
                    <a:pt x="2484451" y="204860"/>
                  </a:cubicBezTo>
                  <a:cubicBezTo>
                    <a:pt x="2333912" y="204860"/>
                    <a:pt x="2179985" y="216266"/>
                    <a:pt x="2027414" y="238852"/>
                  </a:cubicBezTo>
                  <a:cubicBezTo>
                    <a:pt x="1928146" y="254098"/>
                    <a:pt x="1831589" y="272958"/>
                    <a:pt x="1740452" y="294867"/>
                  </a:cubicBezTo>
                  <a:cubicBezTo>
                    <a:pt x="1642427" y="318808"/>
                    <a:pt x="1547563" y="345799"/>
                    <a:pt x="1458686" y="375049"/>
                  </a:cubicBezTo>
                  <a:cubicBezTo>
                    <a:pt x="1365742" y="405541"/>
                    <a:pt x="1273251" y="439985"/>
                    <a:pt x="1183695" y="477366"/>
                  </a:cubicBezTo>
                  <a:cubicBezTo>
                    <a:pt x="1093801" y="515085"/>
                    <a:pt x="1004019" y="556757"/>
                    <a:pt x="916723" y="601140"/>
                  </a:cubicBezTo>
                  <a:cubicBezTo>
                    <a:pt x="741226" y="690469"/>
                    <a:pt x="570810" y="792673"/>
                    <a:pt x="410333" y="905154"/>
                  </a:cubicBezTo>
                  <a:cubicBezTo>
                    <a:pt x="377244" y="928531"/>
                    <a:pt x="333765" y="959587"/>
                    <a:pt x="290625" y="992677"/>
                  </a:cubicBezTo>
                  <a:lnTo>
                    <a:pt x="290399" y="992902"/>
                  </a:lnTo>
                  <a:lnTo>
                    <a:pt x="290173" y="993128"/>
                  </a:lnTo>
                  <a:cubicBezTo>
                    <a:pt x="273685" y="1005325"/>
                    <a:pt x="257084" y="1018199"/>
                    <a:pt x="241047" y="1030735"/>
                  </a:cubicBezTo>
                  <a:lnTo>
                    <a:pt x="231109" y="1038527"/>
                  </a:lnTo>
                  <a:cubicBezTo>
                    <a:pt x="210217" y="1054451"/>
                    <a:pt x="190341" y="1070713"/>
                    <a:pt x="173514" y="1084491"/>
                  </a:cubicBezTo>
                  <a:cubicBezTo>
                    <a:pt x="131729" y="1118710"/>
                    <a:pt x="92513" y="1151912"/>
                    <a:pt x="55330" y="1184549"/>
                  </a:cubicBezTo>
                  <a:lnTo>
                    <a:pt x="0" y="1235015"/>
                  </a:lnTo>
                  <a:lnTo>
                    <a:pt x="0" y="836733"/>
                  </a:lnTo>
                  <a:lnTo>
                    <a:pt x="106314" y="740109"/>
                  </a:lnTo>
                  <a:cubicBezTo>
                    <a:pt x="666575" y="277744"/>
                    <a:pt x="1384849" y="0"/>
                    <a:pt x="2168015" y="0"/>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16" name="Google Shape;416;p19"/>
          <p:cNvSpPr txBox="1"/>
          <p:nvPr>
            <p:ph type="title"/>
          </p:nvPr>
        </p:nvSpPr>
        <p:spPr>
          <a:xfrm>
            <a:off x="804672" y="2053641"/>
            <a:ext cx="3669161" cy="27600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rPr>
              <a:t>En mai…</a:t>
            </a:r>
            <a:endParaRPr/>
          </a:p>
        </p:txBody>
      </p:sp>
      <p:sp>
        <p:nvSpPr>
          <p:cNvPr id="417" name="Google Shape;417;p19"/>
          <p:cNvSpPr/>
          <p:nvPr/>
        </p:nvSpPr>
        <p:spPr>
          <a:xfrm>
            <a:off x="6085581" y="804672"/>
            <a:ext cx="4977975" cy="1979514"/>
          </a:xfrm>
          <a:prstGeom prst="rect">
            <a:avLst/>
          </a:prstGeom>
          <a:solidFill>
            <a:srgbClr val="FFFFFF"/>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8" name="Google Shape;418;p19"/>
          <p:cNvPicPr preferRelativeResize="0"/>
          <p:nvPr>
            <p:ph idx="1" type="body"/>
          </p:nvPr>
        </p:nvPicPr>
        <p:blipFill rotWithShape="1">
          <a:blip r:embed="rId3">
            <a:alphaModFix/>
          </a:blip>
          <a:srcRect b="0" l="0" r="0" t="0"/>
          <a:stretch/>
        </p:blipFill>
        <p:spPr>
          <a:xfrm>
            <a:off x="9307159" y="1125367"/>
            <a:ext cx="1756397" cy="1658819"/>
          </a:xfrm>
          <a:prstGeom prst="rect">
            <a:avLst/>
          </a:prstGeom>
          <a:noFill/>
          <a:ln>
            <a:noFill/>
          </a:ln>
        </p:spPr>
      </p:pic>
      <p:pic>
        <p:nvPicPr>
          <p:cNvPr id="419" name="Google Shape;419;p19"/>
          <p:cNvPicPr preferRelativeResize="0"/>
          <p:nvPr/>
        </p:nvPicPr>
        <p:blipFill rotWithShape="1">
          <a:blip r:embed="rId4">
            <a:alphaModFix/>
          </a:blip>
          <a:srcRect b="0" l="0" r="0" t="0"/>
          <a:stretch/>
        </p:blipFill>
        <p:spPr>
          <a:xfrm>
            <a:off x="6264297" y="1134376"/>
            <a:ext cx="3033251" cy="1082036"/>
          </a:xfrm>
          <a:prstGeom prst="rect">
            <a:avLst/>
          </a:prstGeom>
          <a:noFill/>
          <a:ln>
            <a:noFill/>
          </a:ln>
        </p:spPr>
      </p:pic>
      <p:sp>
        <p:nvSpPr>
          <p:cNvPr id="420" name="Google Shape;420;p19"/>
          <p:cNvSpPr txBox="1"/>
          <p:nvPr/>
        </p:nvSpPr>
        <p:spPr>
          <a:xfrm>
            <a:off x="6090574" y="3058407"/>
            <a:ext cx="5296754" cy="295759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dk2"/>
                </a:solidFill>
                <a:latin typeface="Calibri"/>
                <a:ea typeface="Calibri"/>
                <a:cs typeface="Calibri"/>
                <a:sym typeface="Calibri"/>
              </a:rPr>
              <a:t>Le contenu </a:t>
            </a:r>
            <a:r>
              <a:rPr b="1" i="0" lang="en-US" sz="2400" u="none" cap="none" strike="noStrike">
                <a:solidFill>
                  <a:schemeClr val="dk2"/>
                </a:solidFill>
                <a:latin typeface="Calibri"/>
                <a:ea typeface="Calibri"/>
                <a:cs typeface="Calibri"/>
                <a:sym typeface="Calibri"/>
              </a:rPr>
              <a:t>Atouts en situation de transition</a:t>
            </a:r>
            <a:r>
              <a:rPr b="0" i="0" lang="en-US" sz="2400" u="none" cap="none" strike="noStrike">
                <a:solidFill>
                  <a:schemeClr val="dk2"/>
                </a:solidFill>
                <a:latin typeface="Calibri"/>
                <a:ea typeface="Calibri"/>
                <a:cs typeface="Calibri"/>
                <a:sym typeface="Calibri"/>
              </a:rPr>
              <a:t> sera abordé en réseau. </a:t>
            </a:r>
            <a:endParaRPr b="0" i="0" sz="2400" u="none" cap="none" strike="noStrike">
              <a:solidFill>
                <a:srgbClr val="000000"/>
              </a:solidFill>
              <a:latin typeface="Arial"/>
              <a:ea typeface="Arial"/>
              <a:cs typeface="Arial"/>
              <a:sym typeface="Arial"/>
            </a:endParaRPr>
          </a:p>
          <a:p>
            <a:pPr indent="114300" lvl="0" marL="0" marR="0" rtl="0" algn="l">
              <a:lnSpc>
                <a:spcPct val="90000"/>
              </a:lnSpc>
              <a:spcBef>
                <a:spcPts val="600"/>
              </a:spcBef>
              <a:spcAft>
                <a:spcPts val="0"/>
              </a:spcAft>
              <a:buClr>
                <a:schemeClr val="dk1"/>
              </a:buClr>
              <a:buSzPts val="1800"/>
              <a:buFont typeface="Arial"/>
              <a:buNone/>
            </a:pPr>
            <a:r>
              <a:t/>
            </a:r>
            <a:endParaRPr b="0" i="0" sz="2400" u="none" cap="none" strike="noStrike">
              <a:solidFill>
                <a:schemeClr val="dk2"/>
              </a:solidFill>
              <a:latin typeface="Calibri"/>
              <a:ea typeface="Calibri"/>
              <a:cs typeface="Calibri"/>
              <a:sym typeface="Calibri"/>
            </a:endParaRPr>
          </a:p>
          <a:p>
            <a:pPr indent="0" lvl="0" marL="0" marR="0" rtl="0" algn="l">
              <a:lnSpc>
                <a:spcPct val="90000"/>
              </a:lnSpc>
              <a:spcBef>
                <a:spcPts val="600"/>
              </a:spcBef>
              <a:spcAft>
                <a:spcPts val="0"/>
              </a:spcAft>
              <a:buClr>
                <a:srgbClr val="000000"/>
              </a:buClr>
              <a:buSzPts val="2400"/>
              <a:buFont typeface="Arial"/>
              <a:buNone/>
            </a:pPr>
            <a:r>
              <a:rPr b="0" i="0" lang="en-US" sz="2400" u="none" cap="none" strike="noStrike">
                <a:solidFill>
                  <a:schemeClr val="dk2"/>
                </a:solidFill>
                <a:latin typeface="Calibri"/>
                <a:ea typeface="Calibri"/>
                <a:cs typeface="Calibri"/>
                <a:sym typeface="Calibri"/>
              </a:rPr>
              <a:t>Ce sera l’occasion de </a:t>
            </a:r>
            <a:r>
              <a:rPr b="1" i="0" lang="en-US" sz="2400" u="none" cap="none" strike="noStrike">
                <a:solidFill>
                  <a:schemeClr val="dk2"/>
                </a:solidFill>
                <a:latin typeface="Calibri"/>
                <a:ea typeface="Calibri"/>
                <a:cs typeface="Calibri"/>
                <a:sym typeface="Calibri"/>
              </a:rPr>
              <a:t>sélectionner des caractéristiques personnelles qui vous seront utiles pour vous préparer au passage du primaire vers le secondaire.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
          <p:cNvPicPr preferRelativeResize="0"/>
          <p:nvPr>
            <p:ph idx="1" type="body"/>
          </p:nvPr>
        </p:nvPicPr>
        <p:blipFill rotWithShape="1">
          <a:blip r:embed="rId3">
            <a:alphaModFix/>
          </a:blip>
          <a:srcRect b="0" l="0" r="0" t="0"/>
          <a:stretch/>
        </p:blipFill>
        <p:spPr>
          <a:xfrm>
            <a:off x="616324" y="-98948"/>
            <a:ext cx="10959351" cy="7055895"/>
          </a:xfrm>
          <a:prstGeom prst="rect">
            <a:avLst/>
          </a:prstGeom>
          <a:noFill/>
          <a:ln>
            <a:noFill/>
          </a:ln>
        </p:spPr>
      </p:pic>
      <p:sp>
        <p:nvSpPr>
          <p:cNvPr id="111" name="Google Shape;111;p2"/>
          <p:cNvSpPr/>
          <p:nvPr/>
        </p:nvSpPr>
        <p:spPr>
          <a:xfrm rot="1329629">
            <a:off x="686211" y="3516438"/>
            <a:ext cx="1913626" cy="457099"/>
          </a:xfrm>
          <a:prstGeom prst="rightArrow">
            <a:avLst>
              <a:gd fmla="val 50000" name="adj1"/>
              <a:gd fmla="val 50000" name="adj2"/>
            </a:avLst>
          </a:prstGeom>
          <a:solidFill>
            <a:schemeClr val="accent6"/>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3"/>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 name="Google Shape;118;p3"/>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9" name="Google Shape;119;p3"/>
          <p:cNvSpPr txBox="1"/>
          <p:nvPr>
            <p:ph type="ctrTitle"/>
          </p:nvPr>
        </p:nvSpPr>
        <p:spPr>
          <a:xfrm>
            <a:off x="892817" y="1370170"/>
            <a:ext cx="4909191"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2800"/>
              <a:buFont typeface="Calibri"/>
              <a:buNone/>
            </a:pPr>
            <a:r>
              <a:rPr b="1" i="0" lang="en-US" sz="2800" u="none" strike="noStrike">
                <a:solidFill>
                  <a:srgbClr val="FFFFFF"/>
                </a:solidFill>
                <a:latin typeface="Calibri"/>
                <a:ea typeface="Calibri"/>
                <a:cs typeface="Calibri"/>
                <a:sym typeface="Calibri"/>
              </a:rPr>
              <a:t>Caractéristiques de l’école secondaire </a:t>
            </a:r>
            <a:br>
              <a:rPr b="1" i="0" lang="en-US" sz="2800" u="none" strike="noStrike">
                <a:solidFill>
                  <a:srgbClr val="FFFFFF"/>
                </a:solidFill>
                <a:latin typeface="Calibri"/>
                <a:ea typeface="Calibri"/>
                <a:cs typeface="Calibri"/>
                <a:sym typeface="Calibri"/>
              </a:rPr>
            </a:br>
            <a:br>
              <a:rPr b="1" lang="en-US" sz="2400">
                <a:solidFill>
                  <a:srgbClr val="FFFFFF"/>
                </a:solidFill>
              </a:rPr>
            </a:br>
            <a:r>
              <a:rPr b="1" i="0" lang="en-US" sz="2400" u="none" strike="noStrike">
                <a:solidFill>
                  <a:srgbClr val="FFFFFF"/>
                </a:solidFill>
                <a:latin typeface="Calibri"/>
                <a:ea typeface="Calibri"/>
                <a:cs typeface="Calibri"/>
                <a:sym typeface="Calibri"/>
              </a:rPr>
              <a:t>Comparer les principales différences et ressemblances entre l’école primaire et l’école secondaire</a:t>
            </a:r>
            <a:endParaRPr sz="2400">
              <a:solidFill>
                <a:srgbClr val="FFFFFF"/>
              </a:solidFill>
            </a:endParaRPr>
          </a:p>
        </p:txBody>
      </p:sp>
      <p:sp>
        <p:nvSpPr>
          <p:cNvPr id="120" name="Google Shape;120;p3"/>
          <p:cNvSpPr txBox="1"/>
          <p:nvPr>
            <p:ph idx="1" type="subTitle"/>
          </p:nvPr>
        </p:nvSpPr>
        <p:spPr>
          <a:xfrm>
            <a:off x="892817" y="4874280"/>
            <a:ext cx="6136057" cy="1881751"/>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réaliser que le secondaire ressemble au primaire; </a:t>
            </a:r>
            <a:endParaRPr/>
          </a:p>
          <a:p>
            <a:pPr indent="-285750" lvl="0" marL="285750" rtl="0" algn="l">
              <a:lnSpc>
                <a:spcPct val="90000"/>
              </a:lnSpc>
              <a:spcBef>
                <a:spcPts val="100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voir favorablement son entrée au secondaire; </a:t>
            </a:r>
            <a:endParaRPr/>
          </a:p>
          <a:p>
            <a:pPr indent="-285750" lvl="0" marL="285750" rtl="0" algn="l">
              <a:lnSpc>
                <a:spcPct val="90000"/>
              </a:lnSpc>
              <a:spcBef>
                <a:spcPts val="100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découvrir les avantages de l’école secondaire. </a:t>
            </a:r>
            <a:endParaRPr>
              <a:solidFill>
                <a:schemeClr val="lt1"/>
              </a:solidFill>
            </a:endParaRPr>
          </a:p>
        </p:txBody>
      </p:sp>
      <p:sp>
        <p:nvSpPr>
          <p:cNvPr id="121" name="Google Shape;121;p3"/>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2" name="Google Shape;122;p3"/>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3"/>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4" name="Google Shape;124;p3"/>
          <p:cNvPicPr preferRelativeResize="0"/>
          <p:nvPr/>
        </p:nvPicPr>
        <p:blipFill rotWithShape="1">
          <a:blip r:embed="rId3">
            <a:alphaModFix/>
          </a:blip>
          <a:srcRect b="0" l="0" r="0" t="0"/>
          <a:stretch/>
        </p:blipFill>
        <p:spPr>
          <a:xfrm>
            <a:off x="9448760" y="4444340"/>
            <a:ext cx="1905040" cy="1647602"/>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125" name="Google Shape;125;p3"/>
          <p:cNvPicPr preferRelativeResize="0"/>
          <p:nvPr/>
        </p:nvPicPr>
        <p:blipFill rotWithShape="1">
          <a:blip r:embed="rId4">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4"/>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4"/>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33" name="Google Shape;133;p4"/>
          <p:cNvGrpSpPr/>
          <p:nvPr/>
        </p:nvGrpSpPr>
        <p:grpSpPr>
          <a:xfrm>
            <a:off x="-21863" y="508838"/>
            <a:ext cx="5217958" cy="6239661"/>
            <a:chOff x="-19221" y="251144"/>
            <a:chExt cx="5217958" cy="6239661"/>
          </a:xfrm>
        </p:grpSpPr>
        <p:sp>
          <p:nvSpPr>
            <p:cNvPr id="134" name="Google Shape;134;p4"/>
            <p:cNvSpPr/>
            <p:nvPr/>
          </p:nvSpPr>
          <p:spPr>
            <a:xfrm>
              <a:off x="-19221" y="251144"/>
              <a:ext cx="5187198" cy="6239661"/>
            </a:xfrm>
            <a:custGeom>
              <a:rect b="b" l="l" r="r" t="t"/>
              <a:pathLst>
                <a:path extrusionOk="0" h="6239661" w="5187198">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4"/>
            <p:cNvSpPr/>
            <p:nvPr/>
          </p:nvSpPr>
          <p:spPr>
            <a:xfrm>
              <a:off x="-19220" y="297400"/>
              <a:ext cx="5215811" cy="6107388"/>
            </a:xfrm>
            <a:custGeom>
              <a:rect b="b" l="l" r="r" t="t"/>
              <a:pathLst>
                <a:path extrusionOk="0" h="6107388" w="5215811">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4"/>
            <p:cNvSpPr/>
            <p:nvPr/>
          </p:nvSpPr>
          <p:spPr>
            <a:xfrm>
              <a:off x="-19221" y="319367"/>
              <a:ext cx="5217956" cy="6100079"/>
            </a:xfrm>
            <a:custGeom>
              <a:rect b="b" l="l" r="r" t="t"/>
              <a:pathLst>
                <a:path extrusionOk="0" h="6100079" w="5217956">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4"/>
            <p:cNvSpPr/>
            <p:nvPr/>
          </p:nvSpPr>
          <p:spPr>
            <a:xfrm>
              <a:off x="-19220" y="319367"/>
              <a:ext cx="5217957" cy="6100079"/>
            </a:xfrm>
            <a:custGeom>
              <a:rect b="b" l="l" r="r" t="t"/>
              <a:pathLst>
                <a:path extrusionOk="0" h="6100079" w="5217957">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38" name="Google Shape;138;p4"/>
          <p:cNvSpPr txBox="1"/>
          <p:nvPr>
            <p:ph type="title"/>
          </p:nvPr>
        </p:nvSpPr>
        <p:spPr>
          <a:xfrm>
            <a:off x="640080" y="1243013"/>
            <a:ext cx="3855720" cy="43719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rPr>
              <a:t>Comparer, qu’est-ce que c’est?</a:t>
            </a:r>
            <a:endParaRPr sz="3600">
              <a:solidFill>
                <a:schemeClr val="dk2"/>
              </a:solidFill>
            </a:endParaRPr>
          </a:p>
        </p:txBody>
      </p:sp>
      <p:sp>
        <p:nvSpPr>
          <p:cNvPr id="139" name="Google Shape;139;p4"/>
          <p:cNvSpPr txBox="1"/>
          <p:nvPr>
            <p:ph idx="1" type="body"/>
          </p:nvPr>
        </p:nvSpPr>
        <p:spPr>
          <a:xfrm>
            <a:off x="6172200" y="804672"/>
            <a:ext cx="5221224" cy="523036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2"/>
              </a:buClr>
              <a:buSzPts val="2800"/>
              <a:buChar char="•"/>
            </a:pPr>
            <a:r>
              <a:rPr lang="en-US">
                <a:solidFill>
                  <a:schemeClr val="dk2"/>
                </a:solidFill>
                <a:latin typeface="Quattrocento Sans"/>
                <a:ea typeface="Quattrocento Sans"/>
                <a:cs typeface="Quattrocento Sans"/>
                <a:sym typeface="Quattrocento Sans"/>
              </a:rPr>
              <a:t>Comparer c'est rechercher des éléments ou des caractéristiques qui permettent d’établir des relations ou des rapports entre les informations </a:t>
            </a:r>
            <a:endParaRPr/>
          </a:p>
          <a:p>
            <a:pPr indent="-50800" lvl="0" marL="228600" rtl="0" algn="l">
              <a:lnSpc>
                <a:spcPct val="90000"/>
              </a:lnSpc>
              <a:spcBef>
                <a:spcPts val="1000"/>
              </a:spcBef>
              <a:spcAft>
                <a:spcPts val="0"/>
              </a:spcAft>
              <a:buClr>
                <a:schemeClr val="dk1"/>
              </a:buClr>
              <a:buSzPts val="2800"/>
              <a:buNone/>
            </a:pPr>
            <a:r>
              <a:t/>
            </a:r>
            <a:endParaRPr>
              <a:solidFill>
                <a:schemeClr val="dk2"/>
              </a:solidFill>
              <a:latin typeface="Quattrocento Sans"/>
              <a:ea typeface="Quattrocento Sans"/>
              <a:cs typeface="Quattrocento Sans"/>
              <a:sym typeface="Quattrocento Sans"/>
            </a:endParaRPr>
          </a:p>
          <a:p>
            <a:pPr indent="-228600" lvl="0" marL="228600" rtl="0" algn="l">
              <a:lnSpc>
                <a:spcPct val="90000"/>
              </a:lnSpc>
              <a:spcBef>
                <a:spcPts val="1000"/>
              </a:spcBef>
              <a:spcAft>
                <a:spcPts val="0"/>
              </a:spcAft>
              <a:buClr>
                <a:schemeClr val="dk2"/>
              </a:buClr>
              <a:buSzPts val="2800"/>
              <a:buChar char="•"/>
            </a:pPr>
            <a:r>
              <a:rPr lang="en-US">
                <a:solidFill>
                  <a:schemeClr val="dk2"/>
                </a:solidFill>
              </a:rPr>
              <a:t>Exemple: Si j’hésite entre deux modèles de chaussures, je compare leurs caractéristiques (prix, couleur, matériaux, etc.).</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4" name="Shape 144"/>
        <p:cNvGrpSpPr/>
        <p:nvPr/>
      </p:nvGrpSpPr>
      <p:grpSpPr>
        <a:xfrm>
          <a:off x="0" y="0"/>
          <a:ext cx="0" cy="0"/>
          <a:chOff x="0" y="0"/>
          <a:chExt cx="0" cy="0"/>
        </a:xfrm>
      </p:grpSpPr>
      <p:sp>
        <p:nvSpPr>
          <p:cNvPr id="145" name="Google Shape;145;p5"/>
          <p:cNvSpPr/>
          <p:nvPr/>
        </p:nvSpPr>
        <p:spPr>
          <a:xfrm>
            <a:off x="0" y="1"/>
            <a:ext cx="12191695"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6" name="Google Shape;146;p5"/>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47" name="Google Shape;147;p5"/>
          <p:cNvSpPr txBox="1"/>
          <p:nvPr>
            <p:ph type="title"/>
          </p:nvPr>
        </p:nvSpPr>
        <p:spPr>
          <a:xfrm>
            <a:off x="806043" y="898302"/>
            <a:ext cx="10579608" cy="11887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None/>
            </a:pPr>
            <a:r>
              <a:rPr lang="en-US" sz="4000">
                <a:solidFill>
                  <a:schemeClr val="dk2"/>
                </a:solidFill>
              </a:rPr>
              <a:t>Selon toi, qu’est-ce qui distingue l’école primaire de l’école secondaire? </a:t>
            </a:r>
            <a:br>
              <a:rPr lang="en-US" sz="4000"/>
            </a:br>
            <a:br>
              <a:rPr lang="en-US" sz="4000"/>
            </a:br>
            <a:r>
              <a:rPr lang="en-US" sz="2200"/>
              <a:t>Éléments à comparer</a:t>
            </a:r>
            <a:br>
              <a:rPr lang="en-US" sz="1600"/>
            </a:br>
            <a:endParaRPr sz="4000">
              <a:solidFill>
                <a:schemeClr val="dk2"/>
              </a:solidFill>
            </a:endParaRPr>
          </a:p>
        </p:txBody>
      </p:sp>
      <p:grpSp>
        <p:nvGrpSpPr>
          <p:cNvPr id="148" name="Google Shape;148;p5"/>
          <p:cNvGrpSpPr/>
          <p:nvPr/>
        </p:nvGrpSpPr>
        <p:grpSpPr>
          <a:xfrm rot="5400000">
            <a:off x="9262397" y="134260"/>
            <a:ext cx="3142400" cy="2716805"/>
            <a:chOff x="-305" y="-4155"/>
            <a:chExt cx="2514948" cy="2174333"/>
          </a:xfrm>
        </p:grpSpPr>
        <p:sp>
          <p:nvSpPr>
            <p:cNvPr id="149" name="Google Shape;149;p5"/>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p5"/>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p5"/>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52" name="Google Shape;152;p5"/>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53" name="Google Shape;153;p5"/>
          <p:cNvGrpSpPr/>
          <p:nvPr/>
        </p:nvGrpSpPr>
        <p:grpSpPr>
          <a:xfrm flipH="1" rot="10800000">
            <a:off x="0" y="5047906"/>
            <a:ext cx="2412221" cy="1810094"/>
            <a:chOff x="-305" y="-1"/>
            <a:chExt cx="3832880" cy="2876136"/>
          </a:xfrm>
        </p:grpSpPr>
        <p:sp>
          <p:nvSpPr>
            <p:cNvPr id="154" name="Google Shape;154;p5"/>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5"/>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5"/>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p5"/>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58" name="Google Shape;158;p5"/>
          <p:cNvGrpSpPr/>
          <p:nvPr/>
        </p:nvGrpSpPr>
        <p:grpSpPr>
          <a:xfrm>
            <a:off x="1039284" y="2797938"/>
            <a:ext cx="10113430" cy="3057549"/>
            <a:chOff x="2964" y="254305"/>
            <a:chExt cx="10113430" cy="3057549"/>
          </a:xfrm>
        </p:grpSpPr>
        <p:sp>
          <p:nvSpPr>
            <p:cNvPr id="159" name="Google Shape;159;p5"/>
            <p:cNvSpPr/>
            <p:nvPr/>
          </p:nvSpPr>
          <p:spPr>
            <a:xfrm>
              <a:off x="2964" y="254305"/>
              <a:ext cx="2351960" cy="1411176"/>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5"/>
            <p:cNvSpPr txBox="1"/>
            <p:nvPr/>
          </p:nvSpPr>
          <p:spPr>
            <a:xfrm>
              <a:off x="2964" y="254305"/>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Les bâtiments</a:t>
              </a:r>
              <a:endParaRPr b="0" i="0" sz="2900" u="none" cap="none" strike="noStrike">
                <a:solidFill>
                  <a:schemeClr val="lt1"/>
                </a:solidFill>
                <a:latin typeface="Calibri"/>
                <a:ea typeface="Calibri"/>
                <a:cs typeface="Calibri"/>
                <a:sym typeface="Calibri"/>
              </a:endParaRPr>
            </a:p>
          </p:txBody>
        </p:sp>
        <p:sp>
          <p:nvSpPr>
            <p:cNvPr id="161" name="Google Shape;161;p5"/>
            <p:cNvSpPr/>
            <p:nvPr/>
          </p:nvSpPr>
          <p:spPr>
            <a:xfrm>
              <a:off x="2590121" y="254305"/>
              <a:ext cx="2351960" cy="1411176"/>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5"/>
            <p:cNvSpPr txBox="1"/>
            <p:nvPr/>
          </p:nvSpPr>
          <p:spPr>
            <a:xfrm>
              <a:off x="2590121" y="254305"/>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Les déplacements</a:t>
              </a:r>
              <a:endParaRPr b="0" i="0" sz="2900" u="none" cap="none" strike="noStrike">
                <a:solidFill>
                  <a:schemeClr val="lt1"/>
                </a:solidFill>
                <a:latin typeface="Calibri"/>
                <a:ea typeface="Calibri"/>
                <a:cs typeface="Calibri"/>
                <a:sym typeface="Calibri"/>
              </a:endParaRPr>
            </a:p>
          </p:txBody>
        </p:sp>
        <p:sp>
          <p:nvSpPr>
            <p:cNvPr id="163" name="Google Shape;163;p5"/>
            <p:cNvSpPr/>
            <p:nvPr/>
          </p:nvSpPr>
          <p:spPr>
            <a:xfrm>
              <a:off x="5177278" y="254305"/>
              <a:ext cx="2351960" cy="1411176"/>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5"/>
            <p:cNvSpPr txBox="1"/>
            <p:nvPr/>
          </p:nvSpPr>
          <p:spPr>
            <a:xfrm>
              <a:off x="5177278" y="254305"/>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L’horaire</a:t>
              </a:r>
              <a:endParaRPr b="0" i="0" sz="2900" u="none" cap="none" strike="noStrike">
                <a:solidFill>
                  <a:schemeClr val="lt1"/>
                </a:solidFill>
                <a:latin typeface="Calibri"/>
                <a:ea typeface="Calibri"/>
                <a:cs typeface="Calibri"/>
                <a:sym typeface="Calibri"/>
              </a:endParaRPr>
            </a:p>
          </p:txBody>
        </p:sp>
        <p:sp>
          <p:nvSpPr>
            <p:cNvPr id="165" name="Google Shape;165;p5"/>
            <p:cNvSpPr/>
            <p:nvPr/>
          </p:nvSpPr>
          <p:spPr>
            <a:xfrm>
              <a:off x="7764434" y="254305"/>
              <a:ext cx="2351960" cy="1411176"/>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
            <p:cNvSpPr txBox="1"/>
            <p:nvPr/>
          </p:nvSpPr>
          <p:spPr>
            <a:xfrm>
              <a:off x="7764434" y="254305"/>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Les casiers</a:t>
              </a:r>
              <a:endParaRPr b="0" i="0" sz="2900" u="none" cap="none" strike="noStrike">
                <a:solidFill>
                  <a:schemeClr val="lt1"/>
                </a:solidFill>
                <a:latin typeface="Calibri"/>
                <a:ea typeface="Calibri"/>
                <a:cs typeface="Calibri"/>
                <a:sym typeface="Calibri"/>
              </a:endParaRPr>
            </a:p>
          </p:txBody>
        </p:sp>
        <p:sp>
          <p:nvSpPr>
            <p:cNvPr id="167" name="Google Shape;167;p5"/>
            <p:cNvSpPr/>
            <p:nvPr/>
          </p:nvSpPr>
          <p:spPr>
            <a:xfrm>
              <a:off x="2964" y="1900678"/>
              <a:ext cx="2351960" cy="1411176"/>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5"/>
            <p:cNvSpPr txBox="1"/>
            <p:nvPr/>
          </p:nvSpPr>
          <p:spPr>
            <a:xfrm>
              <a:off x="2964" y="1900678"/>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Les pauses</a:t>
              </a:r>
              <a:endParaRPr b="0" i="0" sz="2900" u="none" cap="none" strike="noStrike">
                <a:solidFill>
                  <a:schemeClr val="lt1"/>
                </a:solidFill>
                <a:latin typeface="Calibri"/>
                <a:ea typeface="Calibri"/>
                <a:cs typeface="Calibri"/>
                <a:sym typeface="Calibri"/>
              </a:endParaRPr>
            </a:p>
          </p:txBody>
        </p:sp>
        <p:sp>
          <p:nvSpPr>
            <p:cNvPr id="169" name="Google Shape;169;p5"/>
            <p:cNvSpPr/>
            <p:nvPr/>
          </p:nvSpPr>
          <p:spPr>
            <a:xfrm>
              <a:off x="2590121" y="1900678"/>
              <a:ext cx="2351960" cy="1411176"/>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
            <p:cNvSpPr txBox="1"/>
            <p:nvPr/>
          </p:nvSpPr>
          <p:spPr>
            <a:xfrm>
              <a:off x="2590121" y="1900678"/>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Les activités</a:t>
              </a:r>
              <a:endParaRPr b="0" i="0" sz="2900" u="none" cap="none" strike="noStrike">
                <a:solidFill>
                  <a:schemeClr val="lt1"/>
                </a:solidFill>
                <a:latin typeface="Calibri"/>
                <a:ea typeface="Calibri"/>
                <a:cs typeface="Calibri"/>
                <a:sym typeface="Calibri"/>
              </a:endParaRPr>
            </a:p>
          </p:txBody>
        </p:sp>
        <p:sp>
          <p:nvSpPr>
            <p:cNvPr id="171" name="Google Shape;171;p5"/>
            <p:cNvSpPr/>
            <p:nvPr/>
          </p:nvSpPr>
          <p:spPr>
            <a:xfrm>
              <a:off x="5177278" y="1900678"/>
              <a:ext cx="2351960" cy="1411176"/>
            </a:xfrm>
            <a:prstGeom prst="rect">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5"/>
            <p:cNvSpPr txBox="1"/>
            <p:nvPr/>
          </p:nvSpPr>
          <p:spPr>
            <a:xfrm>
              <a:off x="5177278" y="1900678"/>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Le transport</a:t>
              </a:r>
              <a:endParaRPr b="0" i="0" sz="1400" u="none" cap="none" strike="noStrike">
                <a:solidFill>
                  <a:srgbClr val="000000"/>
                </a:solidFill>
                <a:latin typeface="Arial"/>
                <a:ea typeface="Arial"/>
                <a:cs typeface="Arial"/>
                <a:sym typeface="Arial"/>
              </a:endParaRPr>
            </a:p>
          </p:txBody>
        </p:sp>
        <p:sp>
          <p:nvSpPr>
            <p:cNvPr id="173" name="Google Shape;173;p5"/>
            <p:cNvSpPr/>
            <p:nvPr/>
          </p:nvSpPr>
          <p:spPr>
            <a:xfrm>
              <a:off x="7764434" y="1900678"/>
              <a:ext cx="2351960" cy="1411176"/>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
            <p:cNvSpPr txBox="1"/>
            <p:nvPr/>
          </p:nvSpPr>
          <p:spPr>
            <a:xfrm>
              <a:off x="7764434" y="1900678"/>
              <a:ext cx="2351960" cy="1411176"/>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Clr>
                  <a:schemeClr val="lt1"/>
                </a:buClr>
                <a:buSzPts val="2900"/>
                <a:buFont typeface="Calibri"/>
                <a:buNone/>
              </a:pPr>
              <a:r>
                <a:rPr b="0" i="0" lang="en-US" sz="2900" u="none" cap="none" strike="noStrike">
                  <a:solidFill>
                    <a:schemeClr val="lt1"/>
                  </a:solidFill>
                  <a:latin typeface="Calibri"/>
                  <a:ea typeface="Calibri"/>
                  <a:cs typeface="Calibri"/>
                  <a:sym typeface="Calibri"/>
                </a:rPr>
                <a:t>Autres éléments</a:t>
              </a:r>
              <a:endParaRPr b="0" i="0" sz="2900" u="none" cap="none" strike="noStrik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9" name="Shape 179"/>
        <p:cNvGrpSpPr/>
        <p:nvPr/>
      </p:nvGrpSpPr>
      <p:grpSpPr>
        <a:xfrm>
          <a:off x="0" y="0"/>
          <a:ext cx="0" cy="0"/>
          <a:chOff x="0" y="0"/>
          <a:chExt cx="0" cy="0"/>
        </a:xfrm>
      </p:grpSpPr>
      <p:sp>
        <p:nvSpPr>
          <p:cNvPr id="180" name="Google Shape;180;p6"/>
          <p:cNvSpPr/>
          <p:nvPr/>
        </p:nvSpPr>
        <p:spPr>
          <a:xfrm>
            <a:off x="0" y="1"/>
            <a:ext cx="12191695"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6"/>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182" name="Google Shape;182;p6"/>
          <p:cNvGrpSpPr/>
          <p:nvPr/>
        </p:nvGrpSpPr>
        <p:grpSpPr>
          <a:xfrm rot="5400000">
            <a:off x="9262397" y="134260"/>
            <a:ext cx="3142400" cy="2716805"/>
            <a:chOff x="-305" y="-4155"/>
            <a:chExt cx="2514948" cy="2174333"/>
          </a:xfrm>
        </p:grpSpPr>
        <p:sp>
          <p:nvSpPr>
            <p:cNvPr id="183" name="Google Shape;183;p6"/>
            <p:cNvSpPr/>
            <p:nvPr/>
          </p:nvSpPr>
          <p:spPr>
            <a:xfrm>
              <a:off x="-305" y="0"/>
              <a:ext cx="2514948" cy="2170178"/>
            </a:xfrm>
            <a:custGeom>
              <a:rect b="b" l="l" r="r" t="t"/>
              <a:pathLst>
                <a:path extrusionOk="0" h="2170178" w="251494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 name="Google Shape;184;p6"/>
            <p:cNvSpPr/>
            <p:nvPr/>
          </p:nvSpPr>
          <p:spPr>
            <a:xfrm>
              <a:off x="-305" y="-4155"/>
              <a:ext cx="2493062" cy="1947896"/>
            </a:xfrm>
            <a:custGeom>
              <a:rect b="b" l="l" r="r" t="t"/>
              <a:pathLst>
                <a:path extrusionOk="0" h="1947896" w="2493062">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p6"/>
            <p:cNvSpPr/>
            <p:nvPr/>
          </p:nvSpPr>
          <p:spPr>
            <a:xfrm>
              <a:off x="-305" y="0"/>
              <a:ext cx="2501089" cy="1972702"/>
            </a:xfrm>
            <a:custGeom>
              <a:rect b="b" l="l" r="r" t="t"/>
              <a:pathLst>
                <a:path extrusionOk="0" h="1972702" w="2501089">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sp>
          <p:nvSpPr>
            <p:cNvPr id="186" name="Google Shape;186;p6"/>
            <p:cNvSpPr/>
            <p:nvPr/>
          </p:nvSpPr>
          <p:spPr>
            <a:xfrm>
              <a:off x="305" y="1"/>
              <a:ext cx="2491105" cy="1943661"/>
            </a:xfrm>
            <a:custGeom>
              <a:rect b="b" l="l" r="r" t="t"/>
              <a:pathLst>
                <a:path extrusionOk="0" h="1943661" w="2491105">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87" name="Google Shape;187;p6"/>
          <p:cNvGrpSpPr/>
          <p:nvPr/>
        </p:nvGrpSpPr>
        <p:grpSpPr>
          <a:xfrm flipH="1" rot="10800000">
            <a:off x="0" y="5047906"/>
            <a:ext cx="2412221" cy="1810094"/>
            <a:chOff x="-305" y="-1"/>
            <a:chExt cx="3832880" cy="2876136"/>
          </a:xfrm>
        </p:grpSpPr>
        <p:sp>
          <p:nvSpPr>
            <p:cNvPr id="188" name="Google Shape;188;p6"/>
            <p:cNvSpPr/>
            <p:nvPr/>
          </p:nvSpPr>
          <p:spPr>
            <a:xfrm>
              <a:off x="305" y="1"/>
              <a:ext cx="3815424" cy="2653659"/>
            </a:xfrm>
            <a:custGeom>
              <a:rect b="b" l="l" r="r" t="t"/>
              <a:pathLst>
                <a:path extrusionOk="0" h="2653659" w="3815424">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6"/>
            <p:cNvSpPr/>
            <p:nvPr/>
          </p:nvSpPr>
          <p:spPr>
            <a:xfrm>
              <a:off x="305" y="-1"/>
              <a:ext cx="3815424" cy="2653660"/>
            </a:xfrm>
            <a:custGeom>
              <a:rect b="b" l="l" r="r" t="t"/>
              <a:pathLst>
                <a:path extrusionOk="0" h="2653660" w="3815424">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6"/>
            <p:cNvSpPr/>
            <p:nvPr/>
          </p:nvSpPr>
          <p:spPr>
            <a:xfrm>
              <a:off x="-305" y="1"/>
              <a:ext cx="3815986" cy="2675935"/>
            </a:xfrm>
            <a:custGeom>
              <a:rect b="b" l="l" r="r" t="t"/>
              <a:pathLst>
                <a:path extrusionOk="0" h="2675935" w="3815986">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6"/>
            <p:cNvSpPr/>
            <p:nvPr/>
          </p:nvSpPr>
          <p:spPr>
            <a:xfrm>
              <a:off x="305" y="-1"/>
              <a:ext cx="3832270" cy="2876136"/>
            </a:xfrm>
            <a:custGeom>
              <a:rect b="b" l="l" r="r" t="t"/>
              <a:pathLst>
                <a:path extrusionOk="0" h="2876136" w="383227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192" name="Google Shape;192;p6"/>
          <p:cNvGrpSpPr/>
          <p:nvPr/>
        </p:nvGrpSpPr>
        <p:grpSpPr>
          <a:xfrm>
            <a:off x="1036167" y="1446685"/>
            <a:ext cx="10119359" cy="3526855"/>
            <a:chOff x="0" y="157243"/>
            <a:chExt cx="10119359" cy="3526855"/>
          </a:xfrm>
        </p:grpSpPr>
        <p:sp>
          <p:nvSpPr>
            <p:cNvPr id="193" name="Google Shape;193;p6"/>
            <p:cNvSpPr/>
            <p:nvPr/>
          </p:nvSpPr>
          <p:spPr>
            <a:xfrm>
              <a:off x="0" y="157243"/>
              <a:ext cx="10119359" cy="1869660"/>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6"/>
            <p:cNvSpPr txBox="1"/>
            <p:nvPr/>
          </p:nvSpPr>
          <p:spPr>
            <a:xfrm>
              <a:off x="91269" y="248512"/>
              <a:ext cx="9936821" cy="1687122"/>
            </a:xfrm>
            <a:prstGeom prst="rect">
              <a:avLst/>
            </a:prstGeom>
            <a:noFill/>
            <a:ln>
              <a:noFill/>
            </a:ln>
          </p:spPr>
          <p:txBody>
            <a:bodyPr anchorCtr="0" anchor="ctr" bIns="179050" lIns="179050" spcFirstLastPara="1" rIns="179050" wrap="square" tIns="179050">
              <a:noAutofit/>
            </a:bodyPr>
            <a:lstStyle/>
            <a:p>
              <a:pPr indent="0" lvl="0" marL="0" marR="0" rtl="0" algn="l">
                <a:lnSpc>
                  <a:spcPct val="90000"/>
                </a:lnSpc>
                <a:spcBef>
                  <a:spcPts val="0"/>
                </a:spcBef>
                <a:spcAft>
                  <a:spcPts val="0"/>
                </a:spcAft>
                <a:buClr>
                  <a:schemeClr val="lt1"/>
                </a:buClr>
                <a:buSzPts val="4700"/>
                <a:buFont typeface="Calibri"/>
                <a:buNone/>
              </a:pPr>
              <a:r>
                <a:rPr b="0" i="0" lang="en-US" sz="4700" u="none" cap="none" strike="noStrike">
                  <a:solidFill>
                    <a:schemeClr val="lt1"/>
                  </a:solidFill>
                  <a:latin typeface="Calibri"/>
                  <a:ea typeface="Calibri"/>
                  <a:cs typeface="Calibri"/>
                  <a:sym typeface="Calibri"/>
                </a:rPr>
                <a:t>Selon toi, comment se déroule une journée au secondaire?</a:t>
              </a:r>
              <a:endParaRPr b="0" i="0" sz="4700" u="none" cap="none" strike="noStrike">
                <a:solidFill>
                  <a:schemeClr val="lt1"/>
                </a:solidFill>
                <a:latin typeface="Calibri"/>
                <a:ea typeface="Calibri"/>
                <a:cs typeface="Calibri"/>
                <a:sym typeface="Calibri"/>
              </a:endParaRPr>
            </a:p>
          </p:txBody>
        </p:sp>
        <p:sp>
          <p:nvSpPr>
            <p:cNvPr id="195" name="Google Shape;195;p6"/>
            <p:cNvSpPr/>
            <p:nvPr/>
          </p:nvSpPr>
          <p:spPr>
            <a:xfrm>
              <a:off x="0" y="1814438"/>
              <a:ext cx="10119359" cy="1869660"/>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6"/>
            <p:cNvSpPr txBox="1"/>
            <p:nvPr/>
          </p:nvSpPr>
          <p:spPr>
            <a:xfrm>
              <a:off x="91269" y="1905707"/>
              <a:ext cx="9936821" cy="1687122"/>
            </a:xfrm>
            <a:prstGeom prst="rect">
              <a:avLst/>
            </a:prstGeom>
            <a:noFill/>
            <a:ln>
              <a:noFill/>
            </a:ln>
          </p:spPr>
          <p:txBody>
            <a:bodyPr anchorCtr="0" anchor="ctr" bIns="179050" lIns="179050" spcFirstLastPara="1" rIns="179050" wrap="square" tIns="179050">
              <a:noAutofit/>
            </a:bodyPr>
            <a:lstStyle/>
            <a:p>
              <a:pPr indent="0" lvl="0" marL="0" marR="0" rtl="0" algn="l">
                <a:lnSpc>
                  <a:spcPct val="90000"/>
                </a:lnSpc>
                <a:spcBef>
                  <a:spcPts val="0"/>
                </a:spcBef>
                <a:spcAft>
                  <a:spcPts val="0"/>
                </a:spcAft>
                <a:buClr>
                  <a:schemeClr val="lt1"/>
                </a:buClr>
                <a:buSzPts val="4700"/>
                <a:buFont typeface="Calibri"/>
                <a:buNone/>
              </a:pPr>
              <a:r>
                <a:rPr b="0" i="0" lang="en-US" sz="4700" u="none" cap="none" strike="noStrike">
                  <a:solidFill>
                    <a:schemeClr val="lt1"/>
                  </a:solidFill>
                  <a:latin typeface="Calibri"/>
                  <a:ea typeface="Calibri"/>
                  <a:cs typeface="Calibri"/>
                  <a:sym typeface="Calibri"/>
                </a:rPr>
                <a:t>Qu’aimerais-tu savoir à propos de l’école secondaire? </a:t>
              </a:r>
              <a:endParaRPr b="0" i="0" sz="4700" u="none" cap="none" strike="noStrik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7"/>
          <p:cNvSpPr/>
          <p:nvPr/>
        </p:nvSpPr>
        <p:spPr>
          <a:xfrm>
            <a:off x="0" y="1"/>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p7"/>
          <p:cNvSpPr/>
          <p:nvPr/>
        </p:nvSpPr>
        <p:spPr>
          <a:xfrm>
            <a:off x="305"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Calibri"/>
              <a:ea typeface="Calibri"/>
              <a:cs typeface="Calibri"/>
              <a:sym typeface="Calibri"/>
            </a:endParaRPr>
          </a:p>
        </p:txBody>
      </p:sp>
      <p:grpSp>
        <p:nvGrpSpPr>
          <p:cNvPr id="204" name="Google Shape;204;p7"/>
          <p:cNvGrpSpPr/>
          <p:nvPr/>
        </p:nvGrpSpPr>
        <p:grpSpPr>
          <a:xfrm>
            <a:off x="-21863" y="508838"/>
            <a:ext cx="5217958" cy="6239661"/>
            <a:chOff x="-19221" y="251144"/>
            <a:chExt cx="5217958" cy="6239661"/>
          </a:xfrm>
        </p:grpSpPr>
        <p:sp>
          <p:nvSpPr>
            <p:cNvPr id="205" name="Google Shape;205;p7"/>
            <p:cNvSpPr/>
            <p:nvPr/>
          </p:nvSpPr>
          <p:spPr>
            <a:xfrm>
              <a:off x="-19221" y="251144"/>
              <a:ext cx="5187198" cy="6239661"/>
            </a:xfrm>
            <a:custGeom>
              <a:rect b="b" l="l" r="r" t="t"/>
              <a:pathLst>
                <a:path extrusionOk="0" h="6239661" w="5187198">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6" name="Google Shape;206;p7"/>
            <p:cNvSpPr/>
            <p:nvPr/>
          </p:nvSpPr>
          <p:spPr>
            <a:xfrm>
              <a:off x="-19220" y="297400"/>
              <a:ext cx="5215811" cy="6107388"/>
            </a:xfrm>
            <a:custGeom>
              <a:rect b="b" l="l" r="r" t="t"/>
              <a:pathLst>
                <a:path extrusionOk="0" h="6107388" w="5215811">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p7"/>
            <p:cNvSpPr/>
            <p:nvPr/>
          </p:nvSpPr>
          <p:spPr>
            <a:xfrm>
              <a:off x="-19221" y="319367"/>
              <a:ext cx="5217956" cy="6100079"/>
            </a:xfrm>
            <a:custGeom>
              <a:rect b="b" l="l" r="r" t="t"/>
              <a:pathLst>
                <a:path extrusionOk="0" h="6100079" w="5217956">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7"/>
            <p:cNvSpPr/>
            <p:nvPr/>
          </p:nvSpPr>
          <p:spPr>
            <a:xfrm>
              <a:off x="-19220" y="319367"/>
              <a:ext cx="5217957" cy="6100079"/>
            </a:xfrm>
            <a:custGeom>
              <a:rect b="b" l="l" r="r" t="t"/>
              <a:pathLst>
                <a:path extrusionOk="0" h="6100079" w="5217957">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09" name="Google Shape;209;p7"/>
          <p:cNvSpPr txBox="1"/>
          <p:nvPr>
            <p:ph type="title"/>
          </p:nvPr>
        </p:nvSpPr>
        <p:spPr>
          <a:xfrm>
            <a:off x="640080" y="1243013"/>
            <a:ext cx="3855720" cy="43719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lang="en-US" sz="3600">
                <a:solidFill>
                  <a:schemeClr val="dk2"/>
                </a:solidFill>
              </a:rPr>
              <a:t>Pour réaliser cet apprentissage:</a:t>
            </a:r>
            <a:endParaRPr/>
          </a:p>
        </p:txBody>
      </p:sp>
      <p:sp>
        <p:nvSpPr>
          <p:cNvPr id="210" name="Google Shape;210;p7"/>
          <p:cNvSpPr txBox="1"/>
          <p:nvPr>
            <p:ph idx="1" type="body"/>
          </p:nvPr>
        </p:nvSpPr>
        <p:spPr>
          <a:xfrm>
            <a:off x="6172200" y="804672"/>
            <a:ext cx="5221224" cy="523036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2"/>
              </a:buClr>
              <a:buSzPts val="2800"/>
              <a:buChar char="•"/>
            </a:pPr>
            <a:r>
              <a:rPr lang="en-US">
                <a:solidFill>
                  <a:schemeClr val="dk2"/>
                </a:solidFill>
              </a:rPr>
              <a:t>1. Activité préparatoire</a:t>
            </a:r>
            <a:endParaRPr/>
          </a:p>
          <a:p>
            <a:pPr indent="-76200" lvl="0" marL="228600" rtl="0" algn="l">
              <a:lnSpc>
                <a:spcPct val="90000"/>
              </a:lnSpc>
              <a:spcBef>
                <a:spcPts val="1000"/>
              </a:spcBef>
              <a:spcAft>
                <a:spcPts val="0"/>
              </a:spcAft>
              <a:buClr>
                <a:schemeClr val="dk1"/>
              </a:buClr>
              <a:buSzPts val="2400"/>
              <a:buNone/>
            </a:pPr>
            <a:r>
              <a:t/>
            </a:r>
            <a:endParaRPr>
              <a:solidFill>
                <a:schemeClr val="dk2"/>
              </a:solidFill>
            </a:endParaRPr>
          </a:p>
          <a:p>
            <a:pPr indent="-228600" lvl="0" marL="228600" rtl="0" algn="l">
              <a:lnSpc>
                <a:spcPct val="90000"/>
              </a:lnSpc>
              <a:spcBef>
                <a:spcPts val="1000"/>
              </a:spcBef>
              <a:spcAft>
                <a:spcPts val="0"/>
              </a:spcAft>
              <a:buClr>
                <a:schemeClr val="dk2"/>
              </a:buClr>
              <a:buSzPts val="2800"/>
              <a:buChar char="•"/>
            </a:pPr>
            <a:r>
              <a:rPr lang="en-US">
                <a:solidFill>
                  <a:schemeClr val="dk2"/>
                </a:solidFill>
              </a:rPr>
              <a:t>2. Rencontre virtuelle</a:t>
            </a:r>
            <a:endParaRPr/>
          </a:p>
          <a:p>
            <a:pPr indent="-76200" lvl="0" marL="228600" rtl="0" algn="l">
              <a:lnSpc>
                <a:spcPct val="90000"/>
              </a:lnSpc>
              <a:spcBef>
                <a:spcPts val="1000"/>
              </a:spcBef>
              <a:spcAft>
                <a:spcPts val="0"/>
              </a:spcAft>
              <a:buClr>
                <a:schemeClr val="dk1"/>
              </a:buClr>
              <a:buSzPts val="2400"/>
              <a:buNone/>
            </a:pPr>
            <a:r>
              <a:t/>
            </a:r>
            <a:endParaRPr>
              <a:solidFill>
                <a:schemeClr val="dk2"/>
              </a:solidFill>
            </a:endParaRPr>
          </a:p>
          <a:p>
            <a:pPr indent="-228600" lvl="0" marL="228600" rtl="0" algn="l">
              <a:lnSpc>
                <a:spcPct val="90000"/>
              </a:lnSpc>
              <a:spcBef>
                <a:spcPts val="1000"/>
              </a:spcBef>
              <a:spcAft>
                <a:spcPts val="0"/>
              </a:spcAft>
              <a:buClr>
                <a:schemeClr val="dk2"/>
              </a:buClr>
              <a:buSzPts val="2800"/>
              <a:buChar char="•"/>
            </a:pPr>
            <a:r>
              <a:rPr lang="en-US">
                <a:solidFill>
                  <a:schemeClr val="dk2"/>
                </a:solidFill>
              </a:rPr>
              <a:t>3. Activité de réinvestissement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8"/>
          <p:cNvSpPr/>
          <p:nvPr/>
        </p:nvSpPr>
        <p:spPr>
          <a:xfrm>
            <a:off x="3051" y="0"/>
            <a:ext cx="1218894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17" name="Google Shape;217;p8"/>
          <p:cNvGrpSpPr/>
          <p:nvPr/>
        </p:nvGrpSpPr>
        <p:grpSpPr>
          <a:xfrm>
            <a:off x="0" y="12929"/>
            <a:ext cx="12188952" cy="3490956"/>
            <a:chOff x="651279" y="598259"/>
            <a:chExt cx="10889442" cy="5680742"/>
          </a:xfrm>
        </p:grpSpPr>
        <p:sp>
          <p:nvSpPr>
            <p:cNvPr id="218" name="Google Shape;218;p8"/>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9" name="Google Shape;219;p8"/>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20" name="Google Shape;220;p8"/>
          <p:cNvGrpSpPr/>
          <p:nvPr/>
        </p:nvGrpSpPr>
        <p:grpSpPr>
          <a:xfrm>
            <a:off x="0" y="0"/>
            <a:ext cx="12188952" cy="6858000"/>
            <a:chOff x="0" y="0"/>
            <a:chExt cx="12188952" cy="6858000"/>
          </a:xfrm>
        </p:grpSpPr>
        <p:sp>
          <p:nvSpPr>
            <p:cNvPr id="221" name="Google Shape;221;p8"/>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2" name="Google Shape;222;p8"/>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8"/>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8"/>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8"/>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8"/>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8"/>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28" name="Google Shape;228;p8"/>
          <p:cNvSpPr txBox="1"/>
          <p:nvPr>
            <p:ph type="title"/>
          </p:nvPr>
        </p:nvSpPr>
        <p:spPr>
          <a:xfrm>
            <a:off x="611500" y="1014575"/>
            <a:ext cx="6072600" cy="22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Comparons, en réseau, le primaire et le secondaire</a:t>
            </a:r>
            <a:endParaRPr b="1">
              <a:solidFill>
                <a:schemeClr val="lt1"/>
              </a:solidFill>
            </a:endParaRPr>
          </a:p>
        </p:txBody>
      </p:sp>
      <p:sp>
        <p:nvSpPr>
          <p:cNvPr id="229" name="Google Shape;229;p8"/>
          <p:cNvSpPr txBox="1"/>
          <p:nvPr>
            <p:ph idx="1" type="body"/>
          </p:nvPr>
        </p:nvSpPr>
        <p:spPr>
          <a:xfrm>
            <a:off x="749458" y="3819033"/>
            <a:ext cx="5631300" cy="2487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2A0AA"/>
              </a:buClr>
              <a:buSzPts val="4000"/>
              <a:buNone/>
            </a:pPr>
            <a:r>
              <a:rPr b="1" lang="en-US" sz="4000">
                <a:solidFill>
                  <a:srgbClr val="62A0AA"/>
                </a:solidFill>
              </a:rPr>
              <a:t>Rencontre virtuelle</a:t>
            </a:r>
            <a:endParaRPr b="1" sz="4000">
              <a:solidFill>
                <a:srgbClr val="62A0AA"/>
              </a:solidFill>
            </a:endParaRPr>
          </a:p>
        </p:txBody>
      </p:sp>
      <p:pic>
        <p:nvPicPr>
          <p:cNvPr id="230" name="Google Shape;230;p8"/>
          <p:cNvPicPr preferRelativeResize="0"/>
          <p:nvPr/>
        </p:nvPicPr>
        <p:blipFill rotWithShape="1">
          <a:blip r:embed="rId3">
            <a:alphaModFix/>
          </a:blip>
          <a:srcRect b="0" l="0" r="0" t="0"/>
          <a:stretch/>
        </p:blipFill>
        <p:spPr>
          <a:xfrm>
            <a:off x="10266364" y="5805412"/>
            <a:ext cx="1427322" cy="796144"/>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231" name="Google Shape;231;p8"/>
          <p:cNvPicPr preferRelativeResize="0"/>
          <p:nvPr/>
        </p:nvPicPr>
        <p:blipFill rotWithShape="1">
          <a:blip r:embed="rId4">
            <a:alphaModFix/>
          </a:blip>
          <a:srcRect b="0" l="0" r="0" t="0"/>
          <a:stretch/>
        </p:blipFill>
        <p:spPr>
          <a:xfrm>
            <a:off x="6739600" y="1306300"/>
            <a:ext cx="5031526" cy="3765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9"/>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8" name="Google Shape;238;p9"/>
          <p:cNvSpPr/>
          <p:nvPr/>
        </p:nvSpPr>
        <p:spPr>
          <a:xfrm rot="-4995211">
            <a:off x="675639" y="775849"/>
            <a:ext cx="2987899" cy="2987899"/>
          </a:xfrm>
          <a:prstGeom prst="arc">
            <a:avLst>
              <a:gd fmla="val 14455503"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9" name="Google Shape;239;p9"/>
          <p:cNvSpPr txBox="1"/>
          <p:nvPr>
            <p:ph type="ctrTitle"/>
          </p:nvPr>
        </p:nvSpPr>
        <p:spPr>
          <a:xfrm>
            <a:off x="892817" y="1370170"/>
            <a:ext cx="4909191" cy="274462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FFFF"/>
              </a:buClr>
              <a:buSzPts val="2800"/>
              <a:buFont typeface="Calibri"/>
              <a:buNone/>
            </a:pPr>
            <a:r>
              <a:rPr b="1" i="0" lang="en-US" sz="2800" u="none" strike="noStrike">
                <a:solidFill>
                  <a:srgbClr val="FFFFFF"/>
                </a:solidFill>
                <a:latin typeface="Calibri"/>
                <a:ea typeface="Calibri"/>
                <a:cs typeface="Calibri"/>
                <a:sym typeface="Calibri"/>
              </a:rPr>
              <a:t>Caractéristiques de l’école secondaire </a:t>
            </a:r>
            <a:br>
              <a:rPr b="1" i="0" lang="en-US" sz="2800" u="none" strike="noStrike">
                <a:solidFill>
                  <a:srgbClr val="FFFFFF"/>
                </a:solidFill>
                <a:latin typeface="Calibri"/>
                <a:ea typeface="Calibri"/>
                <a:cs typeface="Calibri"/>
                <a:sym typeface="Calibri"/>
              </a:rPr>
            </a:br>
            <a:br>
              <a:rPr b="1" lang="en-US" sz="2400">
                <a:solidFill>
                  <a:srgbClr val="FFFFFF"/>
                </a:solidFill>
              </a:rPr>
            </a:br>
            <a:r>
              <a:rPr b="1" i="0" lang="en-US" sz="2400" u="none" strike="noStrike">
                <a:solidFill>
                  <a:srgbClr val="FFFFFF"/>
                </a:solidFill>
                <a:latin typeface="Calibri"/>
                <a:ea typeface="Calibri"/>
                <a:cs typeface="Calibri"/>
                <a:sym typeface="Calibri"/>
              </a:rPr>
              <a:t>Comparer les principales différences et ressemblances entre l’école primaire et l’école secondaire</a:t>
            </a:r>
            <a:endParaRPr sz="2400">
              <a:solidFill>
                <a:srgbClr val="FFFFFF"/>
              </a:solidFill>
            </a:endParaRPr>
          </a:p>
        </p:txBody>
      </p:sp>
      <p:sp>
        <p:nvSpPr>
          <p:cNvPr id="240" name="Google Shape;240;p9"/>
          <p:cNvSpPr txBox="1"/>
          <p:nvPr>
            <p:ph idx="1" type="subTitle"/>
          </p:nvPr>
        </p:nvSpPr>
        <p:spPr>
          <a:xfrm>
            <a:off x="892817" y="4874280"/>
            <a:ext cx="6136057" cy="1881751"/>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réaliser que le secondaire ressemble au primaire; </a:t>
            </a:r>
            <a:endParaRPr/>
          </a:p>
          <a:p>
            <a:pPr indent="-285750" lvl="0" marL="285750" rtl="0" algn="l">
              <a:lnSpc>
                <a:spcPct val="90000"/>
              </a:lnSpc>
              <a:spcBef>
                <a:spcPts val="100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voir favorablement son entrée au secondaire; </a:t>
            </a:r>
            <a:endParaRPr/>
          </a:p>
          <a:p>
            <a:pPr indent="-285750" lvl="0" marL="285750" rtl="0" algn="l">
              <a:lnSpc>
                <a:spcPct val="90000"/>
              </a:lnSpc>
              <a:spcBef>
                <a:spcPts val="1000"/>
              </a:spcBef>
              <a:spcAft>
                <a:spcPts val="0"/>
              </a:spcAft>
              <a:buClr>
                <a:schemeClr val="lt1"/>
              </a:buClr>
              <a:buSzPts val="1800"/>
              <a:buFont typeface="Quattrocento Sans"/>
              <a:buChar char="-"/>
            </a:pPr>
            <a:r>
              <a:rPr lang="en-US" sz="1800">
                <a:solidFill>
                  <a:schemeClr val="lt1"/>
                </a:solidFill>
                <a:latin typeface="Quattrocento Sans"/>
                <a:ea typeface="Quattrocento Sans"/>
                <a:cs typeface="Quattrocento Sans"/>
                <a:sym typeface="Quattrocento Sans"/>
              </a:rPr>
              <a:t>Pour découvrir les avantages de l’école secondaire. </a:t>
            </a:r>
            <a:endParaRPr>
              <a:solidFill>
                <a:schemeClr val="lt1"/>
              </a:solidFill>
            </a:endParaRPr>
          </a:p>
        </p:txBody>
      </p:sp>
      <p:sp>
        <p:nvSpPr>
          <p:cNvPr id="241" name="Google Shape;241;p9"/>
          <p:cNvSpPr/>
          <p:nvPr/>
        </p:nvSpPr>
        <p:spPr>
          <a:xfrm>
            <a:off x="10895976" y="2130090"/>
            <a:ext cx="457824" cy="44540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2" name="Google Shape;242;p9"/>
          <p:cNvSpPr/>
          <p:nvPr/>
        </p:nvSpPr>
        <p:spPr>
          <a:xfrm>
            <a:off x="7813872" y="3116072"/>
            <a:ext cx="4378128" cy="3741928"/>
          </a:xfrm>
          <a:custGeom>
            <a:rect b="b" l="l" r="r" t="t"/>
            <a:pathLst>
              <a:path extrusionOk="0" h="3741928" w="43781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3" name="Google Shape;243;p9"/>
          <p:cNvSpPr/>
          <p:nvPr/>
        </p:nvSpPr>
        <p:spPr>
          <a:xfrm>
            <a:off x="5499731" y="1"/>
            <a:ext cx="4208478" cy="3678281"/>
          </a:xfrm>
          <a:custGeom>
            <a:rect b="b" l="l" r="r" t="t"/>
            <a:pathLst>
              <a:path extrusionOk="0" h="3678281" w="4208478">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4" name="Google Shape;244;p9"/>
          <p:cNvPicPr preferRelativeResize="0"/>
          <p:nvPr/>
        </p:nvPicPr>
        <p:blipFill rotWithShape="1">
          <a:blip r:embed="rId3">
            <a:alphaModFix/>
          </a:blip>
          <a:srcRect b="0" l="0" r="0" t="0"/>
          <a:stretch/>
        </p:blipFill>
        <p:spPr>
          <a:xfrm>
            <a:off x="9448760" y="4444340"/>
            <a:ext cx="1905040" cy="1647602"/>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pic>
        <p:nvPicPr>
          <p:cNvPr id="245" name="Google Shape;245;p9"/>
          <p:cNvPicPr preferRelativeResize="0"/>
          <p:nvPr/>
        </p:nvPicPr>
        <p:blipFill rotWithShape="1">
          <a:blip r:embed="rId4">
            <a:alphaModFix/>
          </a:blip>
          <a:srcRect b="0" l="0" r="0" t="0"/>
          <a:stretch/>
        </p:blipFill>
        <p:spPr>
          <a:xfrm>
            <a:off x="5986952" y="660006"/>
            <a:ext cx="3234035" cy="1803909"/>
          </a:xfrm>
          <a:custGeom>
            <a:rect b="b" l="l" r="r" t="t"/>
            <a:pathLst>
              <a:path extrusionOk="0" h="2677010" w="2833631">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2023-03-28T13:49:10Z</dcterms:created>
  <dc:creator>Lebel Manon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0x010100170BED8EBC8708498ECF6D2AF371C0E3</vt:lpwstr>
  </property>
  <property fmtid="{D5CDD505-2E9C-101B-9397-08002B2CF9AE}" pid="3" name="MediaServiceImageTags">
    <vt:lpwstr/>
  </property>
</Properties>
</file>